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userDrawn="1">
          <p15:clr>
            <a:srgbClr val="A4A3A4"/>
          </p15:clr>
        </p15:guide>
        <p15:guide id="2" pos="10368" userDrawn="1">
          <p15:clr>
            <a:srgbClr val="A4A3A4"/>
          </p15:clr>
        </p15:guide>
        <p15:guide id="3" orient="horz" pos="13924" userDrawn="1">
          <p15:clr>
            <a:srgbClr val="A4A3A4"/>
          </p15:clr>
        </p15:guide>
        <p15:guide id="4" pos="104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76B34"/>
    <a:srgbClr val="000004"/>
    <a:srgbClr val="10ADB6"/>
    <a:srgbClr val="F9C977"/>
    <a:srgbClr val="9BE1E6"/>
    <a:srgbClr val="021B2B"/>
    <a:srgbClr val="3D5A84"/>
    <a:srgbClr val="0030A9"/>
    <a:srgbClr val="001F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91"/>
    <p:restoredTop sz="96296"/>
  </p:normalViewPr>
  <p:slideViewPr>
    <p:cSldViewPr snapToGrid="0" showGuides="1">
      <p:cViewPr>
        <p:scale>
          <a:sx n="50" d="100"/>
          <a:sy n="50" d="100"/>
        </p:scale>
        <p:origin x="352" y="-6048"/>
      </p:cViewPr>
      <p:guideLst>
        <p:guide orient="horz" pos="13824"/>
        <p:guide pos="10368"/>
        <p:guide orient="horz" pos="13924"/>
        <p:guide pos="10468"/>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C3EDD7-416A-1A41-A87D-DEABB58909B4}" type="datetimeFigureOut">
              <a:rPr lang="en-US" smtClean="0"/>
              <a:t>3/2/24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51732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3EDD7-416A-1A41-A87D-DEABB58909B4}" type="datetimeFigureOut">
              <a:rPr lang="en-US" smtClean="0"/>
              <a:t>3/2/24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1041527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3EDD7-416A-1A41-A87D-DEABB58909B4}" type="datetimeFigureOut">
              <a:rPr lang="en-US" smtClean="0"/>
              <a:t>3/2/24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280682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3EDD7-416A-1A41-A87D-DEABB58909B4}" type="datetimeFigureOut">
              <a:rPr lang="en-US" smtClean="0"/>
              <a:t>3/2/24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4017716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6" y="10942332"/>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6" y="29372572"/>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EDD7-416A-1A41-A87D-DEABB58909B4}" type="datetimeFigureOut">
              <a:rPr lang="en-US" smtClean="0"/>
              <a:t>3/2/24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185768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C3EDD7-416A-1A41-A87D-DEABB58909B4}" type="datetimeFigureOut">
              <a:rPr lang="en-US" smtClean="0"/>
              <a:t>3/2/24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3887284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09"/>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2"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2"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C3EDD7-416A-1A41-A87D-DEABB58909B4}" type="datetimeFigureOut">
              <a:rPr lang="en-US" smtClean="0"/>
              <a:t>3/2/24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141293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3EDD7-416A-1A41-A87D-DEABB58909B4}" type="datetimeFigureOut">
              <a:rPr lang="en-US" smtClean="0"/>
              <a:t>3/2/24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833300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EDD7-416A-1A41-A87D-DEABB58909B4}" type="datetimeFigureOut">
              <a:rPr lang="en-US" smtClean="0"/>
              <a:t>3/2/24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925495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29"/>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28C3EDD7-416A-1A41-A87D-DEABB58909B4}" type="datetimeFigureOut">
              <a:rPr lang="en-US" smtClean="0"/>
              <a:t>3/2/24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1629994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29"/>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28C3EDD7-416A-1A41-A87D-DEABB58909B4}" type="datetimeFigureOut">
              <a:rPr lang="en-US" smtClean="0"/>
              <a:t>3/2/24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2610509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09"/>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49"/>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28C3EDD7-416A-1A41-A87D-DEABB58909B4}" type="datetimeFigureOut">
              <a:rPr lang="en-US" smtClean="0"/>
              <a:t>3/2/24</a:t>
            </a:fld>
            <a:endParaRPr lang="en-US"/>
          </a:p>
        </p:txBody>
      </p:sp>
      <p:sp>
        <p:nvSpPr>
          <p:cNvPr id="5" name="Footer Placeholder 4"/>
          <p:cNvSpPr>
            <a:spLocks noGrp="1"/>
          </p:cNvSpPr>
          <p:nvPr>
            <p:ph type="ftr" sz="quarter" idx="3"/>
          </p:nvPr>
        </p:nvSpPr>
        <p:spPr>
          <a:xfrm>
            <a:off x="10904220" y="40680649"/>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49"/>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EDDB6FC4-D450-B94E-AEDE-CF7E55C14FC2}" type="slidenum">
              <a:rPr lang="en-US" smtClean="0"/>
              <a:t>‹#›</a:t>
            </a:fld>
            <a:endParaRPr lang="en-US"/>
          </a:p>
        </p:txBody>
      </p:sp>
    </p:spTree>
    <p:extLst>
      <p:ext uri="{BB962C8B-B14F-4D97-AF65-F5344CB8AC3E}">
        <p14:creationId xmlns:p14="http://schemas.microsoft.com/office/powerpoint/2010/main" val="715705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hyperlink" Target="https://pngimg.com/download/25352" TargetMode="Externa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JP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jpeg"/><Relationship Id="rId5" Type="http://schemas.microsoft.com/office/2007/relationships/hdphoto" Target="../media/hdphoto1.wdp"/><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8"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EBE25C-C366-723D-4440-211848B4D6E5}"/>
              </a:ext>
            </a:extLst>
          </p:cNvPr>
          <p:cNvSpPr>
            <a:spLocks noGrp="1" noRot="1" noMove="1" noResize="1" noEditPoints="1" noAdjustHandles="1" noChangeArrowheads="1" noChangeShapeType="1"/>
          </p:cNvSpPr>
          <p:nvPr/>
        </p:nvSpPr>
        <p:spPr>
          <a:xfrm>
            <a:off x="431461" y="618989"/>
            <a:ext cx="32004000" cy="42553754"/>
          </a:xfrm>
          <a:prstGeom prst="rect">
            <a:avLst/>
          </a:prstGeom>
          <a:solidFill>
            <a:srgbClr val="021B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___–––+</a:t>
            </a:r>
          </a:p>
        </p:txBody>
      </p:sp>
      <p:grpSp>
        <p:nvGrpSpPr>
          <p:cNvPr id="51" name="Group 50">
            <a:extLst>
              <a:ext uri="{FF2B5EF4-FFF2-40B4-BE49-F238E27FC236}">
                <a16:creationId xmlns:a16="http://schemas.microsoft.com/office/drawing/2014/main" id="{057015B0-B109-1E0E-E0C5-061148BBCC4B}"/>
              </a:ext>
            </a:extLst>
          </p:cNvPr>
          <p:cNvGrpSpPr/>
          <p:nvPr/>
        </p:nvGrpSpPr>
        <p:grpSpPr>
          <a:xfrm>
            <a:off x="-665194" y="1177753"/>
            <a:ext cx="22049294" cy="3643041"/>
            <a:chOff x="-455785" y="1569637"/>
            <a:chExt cx="22049294" cy="3643041"/>
          </a:xfrm>
        </p:grpSpPr>
        <p:sp>
          <p:nvSpPr>
            <p:cNvPr id="6" name="Rectangle 5">
              <a:extLst>
                <a:ext uri="{FF2B5EF4-FFF2-40B4-BE49-F238E27FC236}">
                  <a16:creationId xmlns:a16="http://schemas.microsoft.com/office/drawing/2014/main" id="{154787B6-FE86-D1C3-591F-6EEB3A1F838C}"/>
                </a:ext>
              </a:extLst>
            </p:cNvPr>
            <p:cNvSpPr/>
            <p:nvPr/>
          </p:nvSpPr>
          <p:spPr>
            <a:xfrm>
              <a:off x="-455785" y="1569637"/>
              <a:ext cx="22049294" cy="2646878"/>
            </a:xfrm>
            <a:prstGeom prst="rect">
              <a:avLst/>
            </a:prstGeom>
            <a:noFill/>
          </p:spPr>
          <p:txBody>
            <a:bodyPr wrap="square" lIns="91440" tIns="45720" rIns="91440" bIns="45720">
              <a:spAutoFit/>
            </a:bodyPr>
            <a:lstStyle/>
            <a:p>
              <a:pPr algn="ctr"/>
              <a:r>
                <a:rPr lang="en-US" sz="16600" b="0" cap="none" spc="0" dirty="0">
                  <a:ln w="0"/>
                  <a:solidFill>
                    <a:srgbClr val="FAFAFA"/>
                  </a:solidFill>
                  <a:effectLst>
                    <a:outerShdw blurRad="38100" dist="19050" dir="2700000" algn="tl" rotWithShape="0">
                      <a:schemeClr val="dk1">
                        <a:alpha val="40000"/>
                      </a:schemeClr>
                    </a:outerShdw>
                  </a:effectLst>
                  <a:latin typeface="MoolBoran" panose="020F0502020204030204" pitchFamily="34" charset="0"/>
                  <a:cs typeface="MoolBoran" panose="020F0502020204030204" pitchFamily="34" charset="0"/>
                </a:rPr>
                <a:t>HawkEye Ocean Color Imagery</a:t>
              </a:r>
            </a:p>
          </p:txBody>
        </p:sp>
        <p:sp>
          <p:nvSpPr>
            <p:cNvPr id="33" name="Rectangle 32">
              <a:extLst>
                <a:ext uri="{FF2B5EF4-FFF2-40B4-BE49-F238E27FC236}">
                  <a16:creationId xmlns:a16="http://schemas.microsoft.com/office/drawing/2014/main" id="{2428306A-54F7-8CD0-D668-CB22F3D27062}"/>
                </a:ext>
              </a:extLst>
            </p:cNvPr>
            <p:cNvSpPr/>
            <p:nvPr/>
          </p:nvSpPr>
          <p:spPr>
            <a:xfrm>
              <a:off x="-257665" y="3350630"/>
              <a:ext cx="19071771" cy="1862048"/>
            </a:xfrm>
            <a:prstGeom prst="rect">
              <a:avLst/>
            </a:prstGeom>
            <a:noFill/>
          </p:spPr>
          <p:txBody>
            <a:bodyPr wrap="square" lIns="91440" tIns="45720" rIns="91440" bIns="45720">
              <a:spAutoFit/>
            </a:bodyPr>
            <a:lstStyle/>
            <a:p>
              <a:pPr algn="ctr"/>
              <a:r>
                <a:rPr lang="en-US" sz="11500" dirty="0">
                  <a:ln w="0"/>
                  <a:solidFill>
                    <a:srgbClr val="FAFAFA"/>
                  </a:solidFill>
                  <a:effectLst>
                    <a:outerShdw blurRad="38100" dist="19050" dir="2700000" algn="tl" rotWithShape="0">
                      <a:schemeClr val="dk1">
                        <a:alpha val="40000"/>
                      </a:schemeClr>
                    </a:outerShdw>
                  </a:effectLst>
                  <a:latin typeface="MoolBoran" panose="020B0100010101010101" pitchFamily="34" charset="0"/>
                  <a:cs typeface="MoolBoran" panose="020B0100010101010101" pitchFamily="34" charset="0"/>
                </a:rPr>
                <a:t>Evaluating Accuracy in Coastal Waters</a:t>
              </a:r>
              <a:endParaRPr lang="en-US" sz="11500" b="0" cap="none" spc="0" dirty="0">
                <a:ln w="0"/>
                <a:solidFill>
                  <a:srgbClr val="FAFAFA"/>
                </a:solidFill>
                <a:effectLst>
                  <a:outerShdw blurRad="38100" dist="19050" dir="2700000" algn="tl" rotWithShape="0">
                    <a:schemeClr val="dk1">
                      <a:alpha val="40000"/>
                    </a:schemeClr>
                  </a:outerShdw>
                </a:effectLst>
                <a:latin typeface="MoolBoran" panose="020B0100010101010101" pitchFamily="34" charset="0"/>
                <a:cs typeface="MoolBoran" panose="020B0100010101010101" pitchFamily="34" charset="0"/>
              </a:endParaRPr>
            </a:p>
          </p:txBody>
        </p:sp>
      </p:grpSp>
      <p:sp>
        <p:nvSpPr>
          <p:cNvPr id="49" name="Rectangle 48">
            <a:extLst>
              <a:ext uri="{FF2B5EF4-FFF2-40B4-BE49-F238E27FC236}">
                <a16:creationId xmlns:a16="http://schemas.microsoft.com/office/drawing/2014/main" id="{6F0DD92F-833F-3FA7-AC8E-878A8EC1870A}"/>
              </a:ext>
            </a:extLst>
          </p:cNvPr>
          <p:cNvSpPr/>
          <p:nvPr/>
        </p:nvSpPr>
        <p:spPr>
          <a:xfrm>
            <a:off x="27727464" y="1398221"/>
            <a:ext cx="3812740" cy="3427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UNCW LOGO</a:t>
            </a:r>
          </a:p>
        </p:txBody>
      </p:sp>
      <p:grpSp>
        <p:nvGrpSpPr>
          <p:cNvPr id="1029" name="Group 1028">
            <a:extLst>
              <a:ext uri="{FF2B5EF4-FFF2-40B4-BE49-F238E27FC236}">
                <a16:creationId xmlns:a16="http://schemas.microsoft.com/office/drawing/2014/main" id="{717B8EB7-B4D6-2493-76BF-745BA7ABE31E}"/>
              </a:ext>
            </a:extLst>
          </p:cNvPr>
          <p:cNvGrpSpPr/>
          <p:nvPr/>
        </p:nvGrpSpPr>
        <p:grpSpPr>
          <a:xfrm>
            <a:off x="457200" y="5020270"/>
            <a:ext cx="25088850" cy="1003551"/>
            <a:chOff x="457200" y="5020270"/>
            <a:chExt cx="22232780" cy="1380530"/>
          </a:xfrm>
          <a:solidFill>
            <a:srgbClr val="9BE1E6"/>
          </a:solidFill>
        </p:grpSpPr>
        <p:sp>
          <p:nvSpPr>
            <p:cNvPr id="1024" name="Rectangle 1023">
              <a:extLst>
                <a:ext uri="{FF2B5EF4-FFF2-40B4-BE49-F238E27FC236}">
                  <a16:creationId xmlns:a16="http://schemas.microsoft.com/office/drawing/2014/main" id="{41542D27-7A3D-3D1C-F893-DFDF0D0FAC05}"/>
                </a:ext>
              </a:extLst>
            </p:cNvPr>
            <p:cNvSpPr/>
            <p:nvPr/>
          </p:nvSpPr>
          <p:spPr>
            <a:xfrm>
              <a:off x="457200" y="5020270"/>
              <a:ext cx="21488400" cy="13805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C81872D3-EA83-EB31-62C1-59D03D611AC1}"/>
                </a:ext>
              </a:extLst>
            </p:cNvPr>
            <p:cNvSpPr/>
            <p:nvPr/>
          </p:nvSpPr>
          <p:spPr>
            <a:xfrm>
              <a:off x="21201220" y="5020270"/>
              <a:ext cx="1488760" cy="138053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1" name="Rounded Rectangle 1030">
            <a:extLst>
              <a:ext uri="{FF2B5EF4-FFF2-40B4-BE49-F238E27FC236}">
                <a16:creationId xmlns:a16="http://schemas.microsoft.com/office/drawing/2014/main" id="{DA7F56E8-E3E8-D3CF-12A2-1A568A1749F5}"/>
              </a:ext>
            </a:extLst>
          </p:cNvPr>
          <p:cNvSpPr/>
          <p:nvPr/>
        </p:nvSpPr>
        <p:spPr>
          <a:xfrm>
            <a:off x="1137281" y="6576530"/>
            <a:ext cx="30396054" cy="4010361"/>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000004"/>
              </a:solidFill>
              <a:latin typeface="MoolBoran" panose="020B0100010101010101" pitchFamily="34" charset="0"/>
              <a:cs typeface="MoolBoran" panose="020B0100010101010101" pitchFamily="34" charset="0"/>
            </a:endParaRPr>
          </a:p>
        </p:txBody>
      </p:sp>
      <p:sp>
        <p:nvSpPr>
          <p:cNvPr id="1033" name="Rectangle 1032">
            <a:extLst>
              <a:ext uri="{FF2B5EF4-FFF2-40B4-BE49-F238E27FC236}">
                <a16:creationId xmlns:a16="http://schemas.microsoft.com/office/drawing/2014/main" id="{7FC1F9C7-908C-14C6-D063-D7F8B920219A}"/>
              </a:ext>
            </a:extLst>
          </p:cNvPr>
          <p:cNvSpPr/>
          <p:nvPr/>
        </p:nvSpPr>
        <p:spPr>
          <a:xfrm>
            <a:off x="457200" y="11403872"/>
            <a:ext cx="32004000" cy="1003551"/>
          </a:xfrm>
          <a:prstGeom prst="rect">
            <a:avLst/>
          </a:prstGeom>
          <a:solidFill>
            <a:srgbClr val="9BE1E6"/>
          </a:solidFill>
          <a:ln>
            <a:solidFill>
              <a:srgbClr val="9BE1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76947532-F901-EAAD-1F12-4110474A3F07}"/>
              </a:ext>
            </a:extLst>
          </p:cNvPr>
          <p:cNvSpPr txBox="1"/>
          <p:nvPr/>
        </p:nvSpPr>
        <p:spPr>
          <a:xfrm>
            <a:off x="1609248" y="6891373"/>
            <a:ext cx="4312920" cy="1015663"/>
          </a:xfrm>
          <a:prstGeom prst="rect">
            <a:avLst/>
          </a:prstGeom>
          <a:noFill/>
        </p:spPr>
        <p:txBody>
          <a:bodyPr wrap="square" rtlCol="0">
            <a:spAutoFit/>
          </a:bodyPr>
          <a:lstStyle/>
          <a:p>
            <a:r>
              <a:rPr lang="en-US" sz="6000" dirty="0">
                <a:solidFill>
                  <a:srgbClr val="000004"/>
                </a:solidFill>
                <a:latin typeface="MoolBoran" panose="020B0100010101010101" pitchFamily="34" charset="0"/>
                <a:cs typeface="MoolBoran" panose="020B0100010101010101" pitchFamily="34" charset="0"/>
              </a:rPr>
              <a:t>Introduction</a:t>
            </a:r>
          </a:p>
        </p:txBody>
      </p:sp>
      <p:sp>
        <p:nvSpPr>
          <p:cNvPr id="1042" name="TextBox 1041">
            <a:extLst>
              <a:ext uri="{FF2B5EF4-FFF2-40B4-BE49-F238E27FC236}">
                <a16:creationId xmlns:a16="http://schemas.microsoft.com/office/drawing/2014/main" id="{97118F47-994E-4E5D-9D28-D2D68F211961}"/>
              </a:ext>
            </a:extLst>
          </p:cNvPr>
          <p:cNvSpPr txBox="1"/>
          <p:nvPr/>
        </p:nvSpPr>
        <p:spPr>
          <a:xfrm>
            <a:off x="1583848" y="7736578"/>
            <a:ext cx="7977595" cy="2554545"/>
          </a:xfrm>
          <a:prstGeom prst="rect">
            <a:avLst/>
          </a:prstGeom>
          <a:noFill/>
        </p:spPr>
        <p:txBody>
          <a:bodyPr wrap="square" rtlCol="0">
            <a:spAutoFit/>
          </a:bodyPr>
          <a:lstStyle/>
          <a:p>
            <a:r>
              <a:rPr lang="en-US" sz="4000" b="0" i="0" dirty="0">
                <a:solidFill>
                  <a:srgbClr val="000004"/>
                </a:solidFill>
                <a:effectLst/>
                <a:latin typeface="MoolBoran" panose="020B0100010101010101" pitchFamily="34" charset="0"/>
                <a:cs typeface="MoolBoran" panose="020B0100010101010101" pitchFamily="34" charset="0"/>
              </a:rPr>
              <a:t>This research evaluates the HawkEye satellite sensor's ability to capture </a:t>
            </a:r>
            <a:r>
              <a:rPr lang="en-US" sz="4000" b="0" i="0" dirty="0">
                <a:solidFill>
                  <a:srgbClr val="F76B34"/>
                </a:solidFill>
                <a:effectLst/>
                <a:latin typeface="MoolBoran" panose="020B0100010101010101" pitchFamily="34" charset="0"/>
                <a:cs typeface="MoolBoran" panose="020B0100010101010101" pitchFamily="34" charset="0"/>
              </a:rPr>
              <a:t>ocean color imagery </a:t>
            </a:r>
            <a:r>
              <a:rPr lang="en-US" sz="4000" b="0" i="0" dirty="0">
                <a:solidFill>
                  <a:srgbClr val="000004"/>
                </a:solidFill>
                <a:effectLst/>
                <a:latin typeface="MoolBoran" panose="020B0100010101010101" pitchFamily="34" charset="0"/>
                <a:cs typeface="MoolBoran" panose="020B0100010101010101" pitchFamily="34" charset="0"/>
              </a:rPr>
              <a:t>in the </a:t>
            </a:r>
            <a:r>
              <a:rPr lang="en-US" sz="4000" b="0" i="0" dirty="0">
                <a:solidFill>
                  <a:srgbClr val="F76B34"/>
                </a:solidFill>
                <a:effectLst/>
                <a:latin typeface="MoolBoran" panose="020B0100010101010101" pitchFamily="34" charset="0"/>
                <a:cs typeface="MoolBoran" panose="020B0100010101010101" pitchFamily="34" charset="0"/>
              </a:rPr>
              <a:t>Cape Fear River Estuary</a:t>
            </a:r>
            <a:r>
              <a:rPr lang="en-US" sz="4000" b="0" i="0" dirty="0">
                <a:solidFill>
                  <a:srgbClr val="000004"/>
                </a:solidFill>
                <a:effectLst/>
                <a:latin typeface="MoolBoran" panose="020B0100010101010101" pitchFamily="34" charset="0"/>
                <a:cs typeface="MoolBoran" panose="020B0100010101010101" pitchFamily="34" charset="0"/>
              </a:rPr>
              <a:t>, highlighting the challenges of studying optically complex waters for marine conservation.</a:t>
            </a:r>
            <a:endParaRPr lang="en-US" sz="4000" dirty="0">
              <a:solidFill>
                <a:srgbClr val="000004"/>
              </a:solidFill>
              <a:latin typeface="MoolBoran" panose="020B0100010101010101" pitchFamily="34" charset="0"/>
              <a:cs typeface="MoolBoran" panose="020B0100010101010101" pitchFamily="34" charset="0"/>
            </a:endParaRPr>
          </a:p>
        </p:txBody>
      </p:sp>
      <p:sp>
        <p:nvSpPr>
          <p:cNvPr id="1043" name="TextBox 1042">
            <a:extLst>
              <a:ext uri="{FF2B5EF4-FFF2-40B4-BE49-F238E27FC236}">
                <a16:creationId xmlns:a16="http://schemas.microsoft.com/office/drawing/2014/main" id="{641C7415-E3B0-8200-BFD2-675DDE4FF247}"/>
              </a:ext>
            </a:extLst>
          </p:cNvPr>
          <p:cNvSpPr txBox="1"/>
          <p:nvPr/>
        </p:nvSpPr>
        <p:spPr>
          <a:xfrm>
            <a:off x="11070969" y="6891373"/>
            <a:ext cx="10724984" cy="1015663"/>
          </a:xfrm>
          <a:prstGeom prst="rect">
            <a:avLst/>
          </a:prstGeom>
          <a:noFill/>
        </p:spPr>
        <p:txBody>
          <a:bodyPr wrap="square" rtlCol="0">
            <a:spAutoFit/>
          </a:bodyPr>
          <a:lstStyle/>
          <a:p>
            <a:r>
              <a:rPr lang="en-US" sz="6000" dirty="0">
                <a:latin typeface="MoolBoran" panose="020B0100010101010101" pitchFamily="34" charset="0"/>
                <a:cs typeface="MoolBoran" panose="020B0100010101010101" pitchFamily="34" charset="0"/>
              </a:rPr>
              <a:t>Challenges of Remote Sensing in Coastal Zones</a:t>
            </a:r>
          </a:p>
        </p:txBody>
      </p:sp>
      <p:sp>
        <p:nvSpPr>
          <p:cNvPr id="1044" name="TextBox 1043">
            <a:extLst>
              <a:ext uri="{FF2B5EF4-FFF2-40B4-BE49-F238E27FC236}">
                <a16:creationId xmlns:a16="http://schemas.microsoft.com/office/drawing/2014/main" id="{9437C0D0-26C1-6E69-9595-EE5BC269057F}"/>
              </a:ext>
            </a:extLst>
          </p:cNvPr>
          <p:cNvSpPr txBox="1"/>
          <p:nvPr/>
        </p:nvSpPr>
        <p:spPr>
          <a:xfrm>
            <a:off x="11103840" y="7381616"/>
            <a:ext cx="20560519" cy="2985433"/>
          </a:xfrm>
          <a:prstGeom prst="rect">
            <a:avLst/>
          </a:prstGeom>
          <a:noFill/>
        </p:spPr>
        <p:txBody>
          <a:bodyPr wrap="square" rtlCol="0">
            <a:spAutoFit/>
          </a:bodyPr>
          <a:lstStyle/>
          <a:p>
            <a:br>
              <a:rPr lang="en-US" sz="2800" dirty="0">
                <a:solidFill>
                  <a:srgbClr val="000004"/>
                </a:solidFill>
                <a:latin typeface="MoolBoran" panose="020B0100010101010101" pitchFamily="34" charset="0"/>
                <a:cs typeface="MoolBoran" panose="020B0100010101010101" pitchFamily="34" charset="0"/>
              </a:rPr>
            </a:br>
            <a:r>
              <a:rPr lang="en-US" sz="4000" dirty="0">
                <a:solidFill>
                  <a:srgbClr val="000004"/>
                </a:solidFill>
                <a:latin typeface="MoolBoran" panose="020B0100010101010101" pitchFamily="34" charset="0"/>
                <a:cs typeface="MoolBoran" panose="020B0100010101010101" pitchFamily="34" charset="0"/>
              </a:rPr>
              <a:t>Remote sensing in coastal regions is </a:t>
            </a:r>
            <a:r>
              <a:rPr lang="en-US" sz="4000" dirty="0">
                <a:solidFill>
                  <a:srgbClr val="F76B34"/>
                </a:solidFill>
                <a:latin typeface="MoolBoran" panose="020B0100010101010101" pitchFamily="34" charset="0"/>
                <a:cs typeface="MoolBoran" panose="020B0100010101010101" pitchFamily="34" charset="0"/>
              </a:rPr>
              <a:t>complex</a:t>
            </a:r>
            <a:r>
              <a:rPr lang="en-US" sz="4000" dirty="0">
                <a:solidFill>
                  <a:srgbClr val="000004"/>
                </a:solidFill>
                <a:latin typeface="MoolBoran" panose="020B0100010101010101" pitchFamily="34" charset="0"/>
                <a:cs typeface="MoolBoran" panose="020B0100010101010101" pitchFamily="34" charset="0"/>
              </a:rPr>
              <a:t> due to the </a:t>
            </a:r>
            <a:r>
              <a:rPr lang="en-US" sz="4000" dirty="0">
                <a:solidFill>
                  <a:srgbClr val="F76B34"/>
                </a:solidFill>
                <a:latin typeface="MoolBoran" panose="020B0100010101010101" pitchFamily="34" charset="0"/>
                <a:cs typeface="MoolBoran" panose="020B0100010101010101" pitchFamily="34" charset="0"/>
              </a:rPr>
              <a:t>dynamic interplay </a:t>
            </a:r>
            <a:r>
              <a:rPr lang="en-US" sz="4000" dirty="0">
                <a:solidFill>
                  <a:srgbClr val="000004"/>
                </a:solidFill>
                <a:latin typeface="MoolBoran" panose="020B0100010101010101" pitchFamily="34" charset="0"/>
                <a:cs typeface="MoolBoran" panose="020B0100010101010101" pitchFamily="34" charset="0"/>
              </a:rPr>
              <a:t>of light, particulate matter, and water constituents, impacting the </a:t>
            </a:r>
            <a:r>
              <a:rPr lang="en-US" sz="4000" dirty="0">
                <a:solidFill>
                  <a:srgbClr val="F76B34"/>
                </a:solidFill>
                <a:latin typeface="MoolBoran" panose="020B0100010101010101" pitchFamily="34" charset="0"/>
                <a:cs typeface="MoolBoran" panose="020B0100010101010101" pitchFamily="34" charset="0"/>
              </a:rPr>
              <a:t>accuracy</a:t>
            </a:r>
            <a:r>
              <a:rPr lang="en-US" sz="4000" dirty="0">
                <a:solidFill>
                  <a:srgbClr val="000004"/>
                </a:solidFill>
                <a:latin typeface="MoolBoran" panose="020B0100010101010101" pitchFamily="34" charset="0"/>
                <a:cs typeface="MoolBoran" panose="020B0100010101010101" pitchFamily="34" charset="0"/>
              </a:rPr>
              <a:t> of satellite imagery. The </a:t>
            </a:r>
            <a:r>
              <a:rPr lang="en-US" sz="4000" dirty="0">
                <a:solidFill>
                  <a:srgbClr val="F76B34"/>
                </a:solidFill>
                <a:latin typeface="MoolBoran" panose="020B0100010101010101" pitchFamily="34" charset="0"/>
                <a:cs typeface="MoolBoran" panose="020B0100010101010101" pitchFamily="34" charset="0"/>
              </a:rPr>
              <a:t>heterogeneity</a:t>
            </a:r>
            <a:r>
              <a:rPr lang="en-US" sz="4000" dirty="0">
                <a:solidFill>
                  <a:srgbClr val="000004"/>
                </a:solidFill>
                <a:latin typeface="MoolBoran" panose="020B0100010101010101" pitchFamily="34" charset="0"/>
                <a:cs typeface="MoolBoran" panose="020B0100010101010101" pitchFamily="34" charset="0"/>
              </a:rPr>
              <a:t> of coastal waters, influenced by factors such as sediment resuspension and terrestrial runoff, poses significant challenges for monitoring and algorithm development. Despite the broad coverage of remote sensing, its accuracy, especially in the coastal context, necessitates continual </a:t>
            </a:r>
            <a:r>
              <a:rPr lang="en-US" sz="4000" dirty="0">
                <a:solidFill>
                  <a:srgbClr val="F76B34"/>
                </a:solidFill>
                <a:latin typeface="MoolBoran" panose="020B0100010101010101" pitchFamily="34" charset="0"/>
                <a:cs typeface="MoolBoran" panose="020B0100010101010101" pitchFamily="34" charset="0"/>
              </a:rPr>
              <a:t>in-situ validation</a:t>
            </a:r>
            <a:r>
              <a:rPr lang="en-US" sz="4000" dirty="0">
                <a:solidFill>
                  <a:srgbClr val="000004"/>
                </a:solidFill>
                <a:latin typeface="MoolBoran" panose="020B0100010101010101" pitchFamily="34" charset="0"/>
                <a:cs typeface="MoolBoran" panose="020B0100010101010101" pitchFamily="34" charset="0"/>
              </a:rPr>
              <a:t> to understand and manage these ecologically critical zones effectively.</a:t>
            </a:r>
            <a:endParaRPr lang="en-US" sz="2800" dirty="0">
              <a:solidFill>
                <a:srgbClr val="000004"/>
              </a:solidFill>
              <a:latin typeface="MoolBoran" panose="020B0100010101010101" pitchFamily="34" charset="0"/>
              <a:cs typeface="MoolBoran" panose="020B0100010101010101" pitchFamily="34" charset="0"/>
            </a:endParaRPr>
          </a:p>
        </p:txBody>
      </p:sp>
      <p:grpSp>
        <p:nvGrpSpPr>
          <p:cNvPr id="1076" name="Group 1075">
            <a:extLst>
              <a:ext uri="{FF2B5EF4-FFF2-40B4-BE49-F238E27FC236}">
                <a16:creationId xmlns:a16="http://schemas.microsoft.com/office/drawing/2014/main" id="{E2728E6A-1DEF-C82F-41B8-EED7B8E9BAB4}"/>
              </a:ext>
            </a:extLst>
          </p:cNvPr>
          <p:cNvGrpSpPr/>
          <p:nvPr/>
        </p:nvGrpSpPr>
        <p:grpSpPr>
          <a:xfrm>
            <a:off x="1137281" y="13224404"/>
            <a:ext cx="9582912" cy="7366799"/>
            <a:chOff x="1137281" y="13224404"/>
            <a:chExt cx="9582912" cy="7366799"/>
          </a:xfrm>
        </p:grpSpPr>
        <p:sp>
          <p:nvSpPr>
            <p:cNvPr id="1035" name="Rounded Rectangle 1034">
              <a:extLst>
                <a:ext uri="{FF2B5EF4-FFF2-40B4-BE49-F238E27FC236}">
                  <a16:creationId xmlns:a16="http://schemas.microsoft.com/office/drawing/2014/main" id="{103C2A35-68F9-1CB5-052C-8CD0AAD07E76}"/>
                </a:ext>
              </a:extLst>
            </p:cNvPr>
            <p:cNvSpPr/>
            <p:nvPr/>
          </p:nvSpPr>
          <p:spPr>
            <a:xfrm>
              <a:off x="1137281" y="13224404"/>
              <a:ext cx="9582912" cy="736679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E9FD2B2-90A4-2319-AA6D-B891C5AF310E}"/>
                </a:ext>
              </a:extLst>
            </p:cNvPr>
            <p:cNvSpPr txBox="1"/>
            <p:nvPr/>
          </p:nvSpPr>
          <p:spPr>
            <a:xfrm>
              <a:off x="1968658" y="13698664"/>
              <a:ext cx="6704307" cy="1015663"/>
            </a:xfrm>
            <a:prstGeom prst="rect">
              <a:avLst/>
            </a:prstGeom>
            <a:noFill/>
          </p:spPr>
          <p:txBody>
            <a:bodyPr wrap="square" rtlCol="0">
              <a:spAutoFit/>
            </a:bodyPr>
            <a:lstStyle/>
            <a:p>
              <a:r>
                <a:rPr lang="en-US" sz="6000" dirty="0">
                  <a:latin typeface="MoolBoran" panose="020B0100010101010101" pitchFamily="34" charset="0"/>
                  <a:cs typeface="MoolBoran" panose="020B0100010101010101" pitchFamily="34" charset="0"/>
                </a:rPr>
                <a:t>Objectives</a:t>
              </a:r>
            </a:p>
          </p:txBody>
        </p:sp>
        <p:sp>
          <p:nvSpPr>
            <p:cNvPr id="4" name="TextBox 3">
              <a:extLst>
                <a:ext uri="{FF2B5EF4-FFF2-40B4-BE49-F238E27FC236}">
                  <a16:creationId xmlns:a16="http://schemas.microsoft.com/office/drawing/2014/main" id="{33958B33-4EEA-F3D5-4A60-65ADF5F92C1D}"/>
                </a:ext>
              </a:extLst>
            </p:cNvPr>
            <p:cNvSpPr txBox="1"/>
            <p:nvPr/>
          </p:nvSpPr>
          <p:spPr>
            <a:xfrm>
              <a:off x="1486924" y="14714327"/>
              <a:ext cx="8988863" cy="5509200"/>
            </a:xfrm>
            <a:prstGeom prst="rect">
              <a:avLst/>
            </a:prstGeom>
            <a:noFill/>
          </p:spPr>
          <p:txBody>
            <a:bodyPr wrap="square" rtlCol="0">
              <a:spAutoFit/>
            </a:bodyPr>
            <a:lstStyle/>
            <a:p>
              <a:pPr algn="l">
                <a:buFont typeface="+mj-lt"/>
                <a:buAutoNum type="arabicPeriod"/>
              </a:pPr>
              <a:r>
                <a:rPr lang="en-US" sz="3200" b="1" i="0" dirty="0">
                  <a:solidFill>
                    <a:srgbClr val="000004"/>
                  </a:solidFill>
                  <a:effectLst/>
                  <a:latin typeface="MoolBoran" panose="020B0100010101010101" pitchFamily="34" charset="0"/>
                  <a:cs typeface="MoolBoran" panose="020B0100010101010101" pitchFamily="34" charset="0"/>
                </a:rPr>
                <a:t> Sea-Truthing Data Collection</a:t>
              </a:r>
              <a:r>
                <a:rPr lang="en-US" sz="3200" b="0" i="0" dirty="0">
                  <a:solidFill>
                    <a:srgbClr val="000004"/>
                  </a:solidFill>
                  <a:effectLst/>
                  <a:latin typeface="MoolBoran" panose="020B0100010101010101" pitchFamily="34" charset="0"/>
                  <a:cs typeface="MoolBoran" panose="020B0100010101010101" pitchFamily="34" charset="0"/>
                </a:rPr>
                <a:t>: Implement rigorous in-situ sampling in the Cape Fear River Estuary to gather three-dimensional water quality data.</a:t>
              </a:r>
            </a:p>
            <a:p>
              <a:pPr algn="l">
                <a:buFont typeface="+mj-lt"/>
                <a:buAutoNum type="arabicPeriod"/>
              </a:pPr>
              <a:r>
                <a:rPr lang="en-US" sz="3200" b="1" i="0" dirty="0">
                  <a:solidFill>
                    <a:srgbClr val="000004"/>
                  </a:solidFill>
                  <a:effectLst/>
                  <a:latin typeface="MoolBoran" panose="020B0100010101010101" pitchFamily="34" charset="0"/>
                  <a:cs typeface="MoolBoran" panose="020B0100010101010101" pitchFamily="34" charset="0"/>
                </a:rPr>
                <a:t> Comparative Analysis</a:t>
              </a:r>
              <a:r>
                <a:rPr lang="en-US" sz="3200" b="0" i="0" dirty="0">
                  <a:solidFill>
                    <a:srgbClr val="000004"/>
                  </a:solidFill>
                  <a:effectLst/>
                  <a:latin typeface="MoolBoran" panose="020B0100010101010101" pitchFamily="34" charset="0"/>
                  <a:cs typeface="MoolBoran" panose="020B0100010101010101" pitchFamily="34" charset="0"/>
                </a:rPr>
                <a:t>: Evaluate the performance of HawkEye's ocean color imagery against traditional satellite sensors and correlate findings with in-situ measurements.</a:t>
              </a:r>
            </a:p>
            <a:p>
              <a:pPr algn="l">
                <a:buFont typeface="+mj-lt"/>
                <a:buAutoNum type="arabicPeriod"/>
              </a:pPr>
              <a:r>
                <a:rPr lang="en-US" sz="3200" b="1" i="0" dirty="0">
                  <a:solidFill>
                    <a:srgbClr val="000004"/>
                  </a:solidFill>
                  <a:effectLst/>
                  <a:latin typeface="MoolBoran" panose="020B0100010101010101" pitchFamily="34" charset="0"/>
                  <a:cs typeface="MoolBoran" panose="020B0100010101010101" pitchFamily="34" charset="0"/>
                </a:rPr>
                <a:t> Spatial Variability Investigation</a:t>
              </a:r>
              <a:r>
                <a:rPr lang="en-US" sz="3200" b="0" i="0" dirty="0">
                  <a:solidFill>
                    <a:srgbClr val="000004"/>
                  </a:solidFill>
                  <a:effectLst/>
                  <a:latin typeface="MoolBoran" panose="020B0100010101010101" pitchFamily="34" charset="0"/>
                  <a:cs typeface="MoolBoran" panose="020B0100010101010101" pitchFamily="34" charset="0"/>
                </a:rPr>
                <a:t>: Assess the distribution and concentration variability of chlorophyll within the estuary to better understand the spatial patterns of marine productivity.</a:t>
              </a:r>
            </a:p>
            <a:p>
              <a:pPr algn="l">
                <a:buFont typeface="+mj-lt"/>
                <a:buAutoNum type="arabicPeriod"/>
              </a:pPr>
              <a:r>
                <a:rPr lang="en-US" sz="3200" b="1" i="0" dirty="0">
                  <a:solidFill>
                    <a:srgbClr val="000004"/>
                  </a:solidFill>
                  <a:effectLst/>
                  <a:latin typeface="MoolBoran" panose="020B0100010101010101" pitchFamily="34" charset="0"/>
                  <a:cs typeface="MoolBoran" panose="020B0100010101010101" pitchFamily="34" charset="0"/>
                </a:rPr>
                <a:t> Accuracy Assessment</a:t>
              </a:r>
              <a:r>
                <a:rPr lang="en-US" sz="3200" b="0" i="0" dirty="0">
                  <a:solidFill>
                    <a:srgbClr val="000004"/>
                  </a:solidFill>
                  <a:effectLst/>
                  <a:latin typeface="MoolBoran" panose="020B0100010101010101" pitchFamily="34" charset="0"/>
                  <a:cs typeface="MoolBoran" panose="020B0100010101010101" pitchFamily="34" charset="0"/>
                </a:rPr>
                <a:t>: Conduct a comprehensive matchup analysis to determine the accuracy of satellite-derived chlorophyll measurements in capturing the true biogeochemical state of coastal waters.</a:t>
              </a:r>
            </a:p>
          </p:txBody>
        </p:sp>
      </p:grpSp>
      <p:grpSp>
        <p:nvGrpSpPr>
          <p:cNvPr id="1077" name="Group 1076">
            <a:extLst>
              <a:ext uri="{FF2B5EF4-FFF2-40B4-BE49-F238E27FC236}">
                <a16:creationId xmlns:a16="http://schemas.microsoft.com/office/drawing/2014/main" id="{F9BAF1BD-571E-A8D8-BA8E-DC59E5076C24}"/>
              </a:ext>
            </a:extLst>
          </p:cNvPr>
          <p:cNvGrpSpPr/>
          <p:nvPr/>
        </p:nvGrpSpPr>
        <p:grpSpPr>
          <a:xfrm>
            <a:off x="22106978" y="26273093"/>
            <a:ext cx="9487467" cy="12721739"/>
            <a:chOff x="22100964" y="25989588"/>
            <a:chExt cx="9487467" cy="11993836"/>
          </a:xfrm>
        </p:grpSpPr>
        <p:sp>
          <p:nvSpPr>
            <p:cNvPr id="38" name="Rounded Rectangle 37">
              <a:extLst>
                <a:ext uri="{FF2B5EF4-FFF2-40B4-BE49-F238E27FC236}">
                  <a16:creationId xmlns:a16="http://schemas.microsoft.com/office/drawing/2014/main" id="{B73DABAA-B33D-59E1-AE41-F1DFC54A688B}"/>
                </a:ext>
              </a:extLst>
            </p:cNvPr>
            <p:cNvSpPr/>
            <p:nvPr/>
          </p:nvSpPr>
          <p:spPr>
            <a:xfrm>
              <a:off x="22100964" y="25989588"/>
              <a:ext cx="9487467" cy="11993836"/>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0D424EE8-757C-2A3F-0836-2B47087DD303}"/>
                </a:ext>
              </a:extLst>
            </p:cNvPr>
            <p:cNvSpPr txBox="1"/>
            <p:nvPr/>
          </p:nvSpPr>
          <p:spPr>
            <a:xfrm>
              <a:off x="22696591" y="26459090"/>
              <a:ext cx="6518787" cy="1015663"/>
            </a:xfrm>
            <a:prstGeom prst="rect">
              <a:avLst/>
            </a:prstGeom>
            <a:noFill/>
          </p:spPr>
          <p:txBody>
            <a:bodyPr wrap="square" rtlCol="0">
              <a:spAutoFit/>
            </a:bodyPr>
            <a:lstStyle/>
            <a:p>
              <a:r>
                <a:rPr lang="en-US" sz="6000" dirty="0">
                  <a:latin typeface="MoolBoran" panose="020B0100010101010101" pitchFamily="34" charset="0"/>
                  <a:cs typeface="MoolBoran" panose="020B0100010101010101" pitchFamily="34" charset="0"/>
                </a:rPr>
                <a:t>Satellite Data Acquisition</a:t>
              </a:r>
            </a:p>
          </p:txBody>
        </p:sp>
        <p:sp>
          <p:nvSpPr>
            <p:cNvPr id="1052" name="TextBox 1051">
              <a:extLst>
                <a:ext uri="{FF2B5EF4-FFF2-40B4-BE49-F238E27FC236}">
                  <a16:creationId xmlns:a16="http://schemas.microsoft.com/office/drawing/2014/main" id="{7950F3A2-B5C7-366D-3D87-8923C6D2412F}"/>
                </a:ext>
              </a:extLst>
            </p:cNvPr>
            <p:cNvSpPr txBox="1"/>
            <p:nvPr/>
          </p:nvSpPr>
          <p:spPr>
            <a:xfrm>
              <a:off x="23044760" y="27377906"/>
              <a:ext cx="7938164" cy="3336913"/>
            </a:xfrm>
            <a:prstGeom prst="rect">
              <a:avLst/>
            </a:prstGeom>
            <a:noFill/>
          </p:spPr>
          <p:txBody>
            <a:bodyPr wrap="square" rtlCol="0">
              <a:spAutoFit/>
            </a:bodyPr>
            <a:lstStyle/>
            <a:p>
              <a:pPr algn="l"/>
              <a:r>
                <a:rPr lang="en-US" sz="3200" b="0" i="0" dirty="0">
                  <a:solidFill>
                    <a:srgbClr val="000004"/>
                  </a:solidFill>
                  <a:effectLst/>
                  <a:latin typeface="MoolBoran" panose="020B0100010101010101" pitchFamily="34" charset="0"/>
                  <a:cs typeface="MoolBoran" panose="020B0100010101010101" pitchFamily="34" charset="0"/>
                </a:rPr>
                <a:t>Satellite imagery was sourced from multiple platforms including MODIS Aqua, Sentinel 3A and 3B OLCI, Landsat 8 OLI, and </a:t>
              </a:r>
              <a:r>
                <a:rPr lang="en-US" sz="3200" b="0" i="0" dirty="0" err="1">
                  <a:solidFill>
                    <a:srgbClr val="000004"/>
                  </a:solidFill>
                  <a:effectLst/>
                  <a:latin typeface="MoolBoran" panose="020B0100010101010101" pitchFamily="34" charset="0"/>
                  <a:cs typeface="MoolBoran" panose="020B0100010101010101" pitchFamily="34" charset="0"/>
                </a:rPr>
                <a:t>SeaHawk</a:t>
              </a:r>
              <a:r>
                <a:rPr lang="en-US" sz="3200" b="0" i="0" dirty="0">
                  <a:solidFill>
                    <a:srgbClr val="000004"/>
                  </a:solidFill>
                  <a:effectLst/>
                  <a:latin typeface="MoolBoran" panose="020B0100010101010101" pitchFamily="34" charset="0"/>
                  <a:cs typeface="MoolBoran" panose="020B0100010101010101" pitchFamily="34" charset="0"/>
                </a:rPr>
                <a:t> HawkEye, focusing on the Lower Cape Fear River Estuary and Masonboro Inlet vicinity. We utilized the Ocean Color Web for data acquisition, processing level-1A TOA sensor readings into level-3 remote sensing reflectance products using </a:t>
              </a:r>
              <a:r>
                <a:rPr lang="en-US" sz="3200" b="0" i="0" dirty="0" err="1">
                  <a:solidFill>
                    <a:srgbClr val="000004"/>
                  </a:solidFill>
                  <a:effectLst/>
                  <a:latin typeface="MoolBoran" panose="020B0100010101010101" pitchFamily="34" charset="0"/>
                  <a:cs typeface="MoolBoran" panose="020B0100010101010101" pitchFamily="34" charset="0"/>
                </a:rPr>
                <a:t>SeaDAS</a:t>
              </a:r>
              <a:r>
                <a:rPr lang="en-US" sz="3200" b="0" i="0" dirty="0">
                  <a:solidFill>
                    <a:srgbClr val="000004"/>
                  </a:solidFill>
                  <a:effectLst/>
                  <a:latin typeface="MoolBoran" panose="020B0100010101010101" pitchFamily="34" charset="0"/>
                  <a:cs typeface="MoolBoran" panose="020B0100010101010101" pitchFamily="34" charset="0"/>
                </a:rPr>
                <a:t> software, applying quality control flags to ensure data reliability.</a:t>
              </a:r>
            </a:p>
          </p:txBody>
        </p:sp>
      </p:grpSp>
      <p:sp>
        <p:nvSpPr>
          <p:cNvPr id="1071" name="Rounded Rectangle 1070">
            <a:extLst>
              <a:ext uri="{FF2B5EF4-FFF2-40B4-BE49-F238E27FC236}">
                <a16:creationId xmlns:a16="http://schemas.microsoft.com/office/drawing/2014/main" id="{A18D2A88-A7E6-706F-882A-972396F2B3A8}"/>
              </a:ext>
            </a:extLst>
          </p:cNvPr>
          <p:cNvSpPr/>
          <p:nvPr/>
        </p:nvSpPr>
        <p:spPr>
          <a:xfrm>
            <a:off x="1127426" y="21156678"/>
            <a:ext cx="9582912" cy="736679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72" name="TextBox 1071">
            <a:extLst>
              <a:ext uri="{FF2B5EF4-FFF2-40B4-BE49-F238E27FC236}">
                <a16:creationId xmlns:a16="http://schemas.microsoft.com/office/drawing/2014/main" id="{19EF9A60-0E49-DDF8-F294-D0A9D8A5E1E8}"/>
              </a:ext>
            </a:extLst>
          </p:cNvPr>
          <p:cNvSpPr txBox="1"/>
          <p:nvPr/>
        </p:nvSpPr>
        <p:spPr>
          <a:xfrm>
            <a:off x="1963739" y="21580597"/>
            <a:ext cx="6704307" cy="1015663"/>
          </a:xfrm>
          <a:prstGeom prst="rect">
            <a:avLst/>
          </a:prstGeom>
          <a:noFill/>
        </p:spPr>
        <p:txBody>
          <a:bodyPr wrap="square" rtlCol="0">
            <a:spAutoFit/>
          </a:bodyPr>
          <a:lstStyle/>
          <a:p>
            <a:r>
              <a:rPr lang="en-US" sz="6000" dirty="0">
                <a:latin typeface="MoolBoran" panose="020B0100010101010101" pitchFamily="34" charset="0"/>
                <a:cs typeface="MoolBoran" panose="020B0100010101010101" pitchFamily="34" charset="0"/>
              </a:rPr>
              <a:t>Water Column Variability</a:t>
            </a:r>
          </a:p>
        </p:txBody>
      </p:sp>
      <p:sp>
        <p:nvSpPr>
          <p:cNvPr id="1073" name="Rounded Rectangle 1072">
            <a:extLst>
              <a:ext uri="{FF2B5EF4-FFF2-40B4-BE49-F238E27FC236}">
                <a16:creationId xmlns:a16="http://schemas.microsoft.com/office/drawing/2014/main" id="{2D6C6DE4-4A03-CE98-AC65-F61F1C075576}"/>
              </a:ext>
            </a:extLst>
          </p:cNvPr>
          <p:cNvSpPr/>
          <p:nvPr/>
        </p:nvSpPr>
        <p:spPr>
          <a:xfrm>
            <a:off x="1025963" y="29017387"/>
            <a:ext cx="20396267" cy="708463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lanet earth with continents and water&#10;&#10;Description automatically generated">
            <a:extLst>
              <a:ext uri="{FF2B5EF4-FFF2-40B4-BE49-F238E27FC236}">
                <a16:creationId xmlns:a16="http://schemas.microsoft.com/office/drawing/2014/main" id="{BCC77BC4-19A0-A16C-A6B2-D08268384D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09248" y="33198982"/>
            <a:ext cx="2114893" cy="2088457"/>
          </a:xfrm>
          <a:prstGeom prst="rect">
            <a:avLst/>
          </a:prstGeom>
        </p:spPr>
      </p:pic>
      <p:sp>
        <p:nvSpPr>
          <p:cNvPr id="1074" name="TextBox 1073">
            <a:extLst>
              <a:ext uri="{FF2B5EF4-FFF2-40B4-BE49-F238E27FC236}">
                <a16:creationId xmlns:a16="http://schemas.microsoft.com/office/drawing/2014/main" id="{C29DDDAA-D25E-1C75-C0DB-10073EA26CB7}"/>
              </a:ext>
            </a:extLst>
          </p:cNvPr>
          <p:cNvSpPr txBox="1"/>
          <p:nvPr/>
        </p:nvSpPr>
        <p:spPr>
          <a:xfrm>
            <a:off x="1929462" y="29487963"/>
            <a:ext cx="7753148" cy="1015663"/>
          </a:xfrm>
          <a:prstGeom prst="rect">
            <a:avLst/>
          </a:prstGeom>
          <a:noFill/>
        </p:spPr>
        <p:txBody>
          <a:bodyPr wrap="square" rtlCol="0">
            <a:spAutoFit/>
          </a:bodyPr>
          <a:lstStyle/>
          <a:p>
            <a:r>
              <a:rPr lang="en-US" sz="6000" dirty="0">
                <a:latin typeface="MoolBoran" panose="020B0100010101010101" pitchFamily="34" charset="0"/>
                <a:cs typeface="MoolBoran" panose="020B0100010101010101" pitchFamily="34" charset="0"/>
              </a:rPr>
              <a:t>Preliminary Satellite Data Analysis </a:t>
            </a:r>
          </a:p>
        </p:txBody>
      </p:sp>
      <p:pic>
        <p:nvPicPr>
          <p:cNvPr id="9" name="Picture 8" descr="A satellite in space above the earth&#10;&#10;Description automatically generated">
            <a:extLst>
              <a:ext uri="{FF2B5EF4-FFF2-40B4-BE49-F238E27FC236}">
                <a16:creationId xmlns:a16="http://schemas.microsoft.com/office/drawing/2014/main" id="{6F2731BD-72F8-FD10-0002-E48F1EBE0B5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690" b="90000" l="10000" r="98108">
                        <a14:foregroundMark x1="48514" y1="15345" x2="61081" y2="29310"/>
                        <a14:foregroundMark x1="45811" y1="10345" x2="46216" y2="5690"/>
                        <a14:foregroundMark x1="57432" y1="20517" x2="66486" y2="32241"/>
                        <a14:foregroundMark x1="57838" y1="21724" x2="61486" y2="25000"/>
                        <a14:foregroundMark x1="73919" y1="49828" x2="46351" y2="65345"/>
                        <a14:foregroundMark x1="78649" y1="50172" x2="80676" y2="54483"/>
                        <a14:foregroundMark x1="77027" y1="57586" x2="78919" y2="58276"/>
                        <a14:foregroundMark x1="80541" y1="57069" x2="97973" y2="77586"/>
                        <a14:foregroundMark x1="95270" y1="80000" x2="98108" y2="74483"/>
                        <a14:foregroundMark x1="57703" y1="21207" x2="62287" y2="25385"/>
                        <a14:foregroundMark x1="58649" y1="21379" x2="58649" y2="21379"/>
                        <a14:foregroundMark x1="60541" y1="23448" x2="57432" y2="21379"/>
                        <a14:foregroundMark x1="57297" y1="20345" x2="59865" y2="23276"/>
                        <a14:foregroundMark x1="57973" y1="19828" x2="59865" y2="22586"/>
                        <a14:foregroundMark x1="57432" y1="20000" x2="57432" y2="20000"/>
                        <a14:foregroundMark x1="76081" y1="75517" x2="76216" y2="80000"/>
                        <a14:foregroundMark x1="76757" y1="59483" x2="79054" y2="59483"/>
                        <a14:foregroundMark x1="79459" y1="51897" x2="77973" y2="50345"/>
                        <a14:foregroundMark x1="47568" y1="58103" x2="46892" y2="62586"/>
                        <a14:foregroundMark x1="46622" y1="61897" x2="46351" y2="63276"/>
                        <a14:foregroundMark x1="47162" y1="66552" x2="50811" y2="70517"/>
                        <a14:foregroundMark x1="47027" y1="67241" x2="50676" y2="70172"/>
                        <a14:foregroundMark x1="91892" y1="75172" x2="97432" y2="82069"/>
                        <a14:foregroundMark x1="92703" y1="69310" x2="97838" y2="76552"/>
                        <a14:foregroundMark x1="91213" y1="67190" x2="97838" y2="76207"/>
                        <a14:foregroundMark x1="90000" y1="66034" x2="97162" y2="74655"/>
                        <a14:foregroundMark x1="88784" y1="65345" x2="95946" y2="73448"/>
                        <a14:foregroundMark x1="88425" y1="64380" x2="94730" y2="71724"/>
                        <a14:foregroundMark x1="95003" y1="70827" x2="95811" y2="71897"/>
                        <a14:foregroundMark x1="88649" y1="62414" x2="89340" y2="63329"/>
                        <a14:foregroundMark x1="78378" y1="24828" x2="76892" y2="30517"/>
                        <a14:backgroundMark x1="16081" y1="38276" x2="14865" y2="67241"/>
                        <a14:backgroundMark x1="14865" y1="67241" x2="7703" y2="37586"/>
                        <a14:backgroundMark x1="7703" y1="37586" x2="15270" y2="67759"/>
                        <a14:backgroundMark x1="15270" y1="67759" x2="15135" y2="65345"/>
                        <a14:backgroundMark x1="27838" y1="32069" x2="28649" y2="59828"/>
                        <a14:backgroundMark x1="28649" y1="59828" x2="22703" y2="38103"/>
                        <a14:backgroundMark x1="64730" y1="23276" x2="73108" y2="22586"/>
                        <a14:backgroundMark x1="67838" y1="23103" x2="74595" y2="22586"/>
                        <a14:backgroundMark x1="63514" y1="23448" x2="70541" y2="26552"/>
                        <a14:backgroundMark x1="83649" y1="53793" x2="98108" y2="38966"/>
                        <a14:backgroundMark x1="97973" y1="42241" x2="95541" y2="46552"/>
                        <a14:backgroundMark x1="88919" y1="75517" x2="94459" y2="84138"/>
                        <a14:backgroundMark x1="76351" y1="20690" x2="73649" y2="28621"/>
                        <a14:backgroundMark x1="90405" y1="62414" x2="95541" y2="60172"/>
                        <a14:backgroundMark x1="90135" y1="62414" x2="96622" y2="68966"/>
                      </a14:backgroundRemoval>
                    </a14:imgEffect>
                  </a14:imgLayer>
                </a14:imgProps>
              </a:ext>
            </a:extLst>
          </a:blip>
          <a:srcRect l="36966" b="9855"/>
          <a:stretch/>
        </p:blipFill>
        <p:spPr>
          <a:xfrm>
            <a:off x="12366299" y="33183220"/>
            <a:ext cx="2033682" cy="2283962"/>
          </a:xfrm>
          <a:prstGeom prst="rect">
            <a:avLst/>
          </a:prstGeom>
        </p:spPr>
      </p:pic>
      <p:pic>
        <p:nvPicPr>
          <p:cNvPr id="5" name="Picture 6">
            <a:extLst>
              <a:ext uri="{FF2B5EF4-FFF2-40B4-BE49-F238E27FC236}">
                <a16:creationId xmlns:a16="http://schemas.microsoft.com/office/drawing/2014/main" id="{2DA9C749-C665-FE8D-7212-13BED3310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9124" y="39261048"/>
            <a:ext cx="4128384" cy="34523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1AFEC78-EB7F-4A14-A68E-C477395C57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5505"/>
          <a:stretch/>
        </p:blipFill>
        <p:spPr bwMode="auto">
          <a:xfrm>
            <a:off x="777062" y="39491531"/>
            <a:ext cx="5335586" cy="2870289"/>
          </a:xfrm>
          <a:prstGeom prst="rect">
            <a:avLst/>
          </a:prstGeom>
          <a:solidFill>
            <a:schemeClr val="bg1"/>
          </a:solidFill>
        </p:spPr>
      </p:pic>
      <p:pic>
        <p:nvPicPr>
          <p:cNvPr id="8" name="Picture 7" descr="Application&#10;&#10;Description automatically generated with low confidence">
            <a:extLst>
              <a:ext uri="{FF2B5EF4-FFF2-40B4-BE49-F238E27FC236}">
                <a16:creationId xmlns:a16="http://schemas.microsoft.com/office/drawing/2014/main" id="{C91598C9-3220-1F20-0033-C1B5ED33E964}"/>
              </a:ext>
            </a:extLst>
          </p:cNvPr>
          <p:cNvPicPr>
            <a:picLocks/>
          </p:cNvPicPr>
          <p:nvPr/>
        </p:nvPicPr>
        <p:blipFill rotWithShape="1">
          <a:blip r:embed="rId8"/>
          <a:srcRect t="2063" r="3561" b="6379"/>
          <a:stretch/>
        </p:blipFill>
        <p:spPr>
          <a:xfrm>
            <a:off x="6458248" y="39491532"/>
            <a:ext cx="2870289" cy="2870289"/>
          </a:xfrm>
          <a:prstGeom prst="rect">
            <a:avLst/>
          </a:prstGeom>
        </p:spPr>
      </p:pic>
      <p:pic>
        <p:nvPicPr>
          <p:cNvPr id="10" name="Picture 4" descr="50th Anniversary">
            <a:extLst>
              <a:ext uri="{FF2B5EF4-FFF2-40B4-BE49-F238E27FC236}">
                <a16:creationId xmlns:a16="http://schemas.microsoft.com/office/drawing/2014/main" id="{986DA463-4782-61EA-91A9-494989C37C0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06334" y="39349841"/>
            <a:ext cx="3094172" cy="30941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qr code on a black background&#10;&#10;Description automatically generated">
            <a:extLst>
              <a:ext uri="{FF2B5EF4-FFF2-40B4-BE49-F238E27FC236}">
                <a16:creationId xmlns:a16="http://schemas.microsoft.com/office/drawing/2014/main" id="{2D5B00DB-B3B0-D246-0DD3-266CFC8E782C}"/>
              </a:ext>
            </a:extLst>
          </p:cNvPr>
          <p:cNvPicPr>
            <a:picLocks noChangeAspect="1"/>
          </p:cNvPicPr>
          <p:nvPr/>
        </p:nvPicPr>
        <p:blipFill>
          <a:blip r:embed="rId10"/>
          <a:stretch>
            <a:fillRect/>
          </a:stretch>
        </p:blipFill>
        <p:spPr>
          <a:xfrm>
            <a:off x="28885829" y="39200475"/>
            <a:ext cx="2908508" cy="3452399"/>
          </a:xfrm>
          <a:prstGeom prst="rect">
            <a:avLst/>
          </a:prstGeom>
        </p:spPr>
      </p:pic>
      <p:pic>
        <p:nvPicPr>
          <p:cNvPr id="36" name="Picture 35" descr="A logo with blue lines and dots&#10;&#10;Description automatically generated">
            <a:extLst>
              <a:ext uri="{FF2B5EF4-FFF2-40B4-BE49-F238E27FC236}">
                <a16:creationId xmlns:a16="http://schemas.microsoft.com/office/drawing/2014/main" id="{4BCD60D6-97B1-1B9E-7720-C247106716CF}"/>
              </a:ext>
            </a:extLst>
          </p:cNvPr>
          <p:cNvPicPr>
            <a:picLocks noChangeAspect="1"/>
          </p:cNvPicPr>
          <p:nvPr/>
        </p:nvPicPr>
        <p:blipFill>
          <a:blip r:embed="rId11"/>
          <a:stretch>
            <a:fillRect/>
          </a:stretch>
        </p:blipFill>
        <p:spPr>
          <a:xfrm>
            <a:off x="25546050" y="39440056"/>
            <a:ext cx="2698655" cy="3003957"/>
          </a:xfrm>
          <a:prstGeom prst="rect">
            <a:avLst/>
          </a:prstGeom>
        </p:spPr>
      </p:pic>
      <p:grpSp>
        <p:nvGrpSpPr>
          <p:cNvPr id="1038" name="Group 1037">
            <a:extLst>
              <a:ext uri="{FF2B5EF4-FFF2-40B4-BE49-F238E27FC236}">
                <a16:creationId xmlns:a16="http://schemas.microsoft.com/office/drawing/2014/main" id="{CA7BBBA8-4EBA-7C0E-011C-0B41EE79A9AE}"/>
              </a:ext>
            </a:extLst>
          </p:cNvPr>
          <p:cNvGrpSpPr/>
          <p:nvPr/>
        </p:nvGrpSpPr>
        <p:grpSpPr>
          <a:xfrm>
            <a:off x="22217412" y="31418206"/>
            <a:ext cx="9284907" cy="5884142"/>
            <a:chOff x="22202243" y="30409006"/>
            <a:chExt cx="9284907" cy="5884142"/>
          </a:xfrm>
        </p:grpSpPr>
        <p:pic>
          <p:nvPicPr>
            <p:cNvPr id="55" name="Picture 54" descr="A screenshot of a computer generated image&#10;&#10;Description automatically generated">
              <a:extLst>
                <a:ext uri="{FF2B5EF4-FFF2-40B4-BE49-F238E27FC236}">
                  <a16:creationId xmlns:a16="http://schemas.microsoft.com/office/drawing/2014/main" id="{4D19C9F0-AA11-8BFC-79BC-0A1C804D90D4}"/>
                </a:ext>
              </a:extLst>
            </p:cNvPr>
            <p:cNvPicPr>
              <a:picLocks noChangeAspect="1"/>
            </p:cNvPicPr>
            <p:nvPr/>
          </p:nvPicPr>
          <p:blipFill rotWithShape="1">
            <a:blip r:embed="rId12"/>
            <a:srcRect t="32455" b="33088"/>
            <a:stretch/>
          </p:blipFill>
          <p:spPr>
            <a:xfrm>
              <a:off x="23525110" y="33316001"/>
              <a:ext cx="6121315" cy="2977147"/>
            </a:xfrm>
            <a:prstGeom prst="rect">
              <a:avLst/>
            </a:prstGeom>
          </p:spPr>
        </p:pic>
        <p:grpSp>
          <p:nvGrpSpPr>
            <p:cNvPr id="1032" name="Group 1031">
              <a:extLst>
                <a:ext uri="{FF2B5EF4-FFF2-40B4-BE49-F238E27FC236}">
                  <a16:creationId xmlns:a16="http://schemas.microsoft.com/office/drawing/2014/main" id="{707DE999-4DC1-1504-CA94-0E24D7F154B0}"/>
                </a:ext>
              </a:extLst>
            </p:cNvPr>
            <p:cNvGrpSpPr/>
            <p:nvPr/>
          </p:nvGrpSpPr>
          <p:grpSpPr>
            <a:xfrm>
              <a:off x="22202243" y="30409006"/>
              <a:ext cx="9284907" cy="2873523"/>
              <a:chOff x="22269446" y="30547786"/>
              <a:chExt cx="9284907" cy="2873523"/>
            </a:xfrm>
          </p:grpSpPr>
          <p:pic>
            <p:nvPicPr>
              <p:cNvPr id="53" name="Picture 52" descr="A screenshot of a computer generated image&#10;&#10;Description automatically generated">
                <a:extLst>
                  <a:ext uri="{FF2B5EF4-FFF2-40B4-BE49-F238E27FC236}">
                    <a16:creationId xmlns:a16="http://schemas.microsoft.com/office/drawing/2014/main" id="{73CCAA03-62C6-8C2A-4210-DB79ECBE84EF}"/>
                  </a:ext>
                </a:extLst>
              </p:cNvPr>
              <p:cNvPicPr>
                <a:picLocks noChangeAspect="1"/>
              </p:cNvPicPr>
              <p:nvPr/>
            </p:nvPicPr>
            <p:blipFill rotWithShape="1">
              <a:blip r:embed="rId12"/>
              <a:srcRect b="67544"/>
              <a:stretch/>
            </p:blipFill>
            <p:spPr>
              <a:xfrm>
                <a:off x="22269446" y="30617022"/>
                <a:ext cx="6121315" cy="2804287"/>
              </a:xfrm>
              <a:prstGeom prst="rect">
                <a:avLst/>
              </a:prstGeom>
            </p:spPr>
          </p:pic>
          <p:pic>
            <p:nvPicPr>
              <p:cNvPr id="57" name="Picture 56" descr="A screenshot of a computer generated image&#10;&#10;Description automatically generated">
                <a:extLst>
                  <a:ext uri="{FF2B5EF4-FFF2-40B4-BE49-F238E27FC236}">
                    <a16:creationId xmlns:a16="http://schemas.microsoft.com/office/drawing/2014/main" id="{CAA3AD91-49C6-A6FE-C913-E1DBD5508A46}"/>
                  </a:ext>
                </a:extLst>
              </p:cNvPr>
              <p:cNvPicPr>
                <a:picLocks noChangeAspect="1"/>
              </p:cNvPicPr>
              <p:nvPr/>
            </p:nvPicPr>
            <p:blipFill rotWithShape="1">
              <a:blip r:embed="rId12"/>
              <a:srcRect t="66743" r="48318"/>
              <a:stretch/>
            </p:blipFill>
            <p:spPr>
              <a:xfrm>
                <a:off x="28390761" y="30547786"/>
                <a:ext cx="3163592" cy="2873523"/>
              </a:xfrm>
              <a:prstGeom prst="rect">
                <a:avLst/>
              </a:prstGeom>
            </p:spPr>
          </p:pic>
        </p:grpSp>
      </p:grpSp>
      <p:pic>
        <p:nvPicPr>
          <p:cNvPr id="1045" name="Picture 1044" descr="A green rectangular object with black text&#10;&#10;Description automatically generated">
            <a:extLst>
              <a:ext uri="{FF2B5EF4-FFF2-40B4-BE49-F238E27FC236}">
                <a16:creationId xmlns:a16="http://schemas.microsoft.com/office/drawing/2014/main" id="{B6BFFE9A-F085-2F26-F621-8DF3536F6857}"/>
              </a:ext>
            </a:extLst>
          </p:cNvPr>
          <p:cNvPicPr>
            <a:picLocks noChangeAspect="1"/>
          </p:cNvPicPr>
          <p:nvPr/>
        </p:nvPicPr>
        <p:blipFill>
          <a:blip r:embed="rId13"/>
          <a:stretch>
            <a:fillRect/>
          </a:stretch>
        </p:blipFill>
        <p:spPr>
          <a:xfrm>
            <a:off x="23773581" y="37509080"/>
            <a:ext cx="5807109" cy="720651"/>
          </a:xfrm>
          <a:prstGeom prst="rect">
            <a:avLst/>
          </a:prstGeom>
        </p:spPr>
      </p:pic>
      <p:grpSp>
        <p:nvGrpSpPr>
          <p:cNvPr id="43" name="Group 42">
            <a:extLst>
              <a:ext uri="{FF2B5EF4-FFF2-40B4-BE49-F238E27FC236}">
                <a16:creationId xmlns:a16="http://schemas.microsoft.com/office/drawing/2014/main" id="{D35CFCB3-9261-FE77-623B-7668CC463C0A}"/>
              </a:ext>
            </a:extLst>
          </p:cNvPr>
          <p:cNvGrpSpPr/>
          <p:nvPr/>
        </p:nvGrpSpPr>
        <p:grpSpPr>
          <a:xfrm>
            <a:off x="22015932" y="13287087"/>
            <a:ext cx="9582912" cy="12603465"/>
            <a:chOff x="11676440" y="13386884"/>
            <a:chExt cx="9582912" cy="8229600"/>
          </a:xfrm>
        </p:grpSpPr>
        <p:sp>
          <p:nvSpPr>
            <p:cNvPr id="1036" name="Rounded Rectangle 1035">
              <a:extLst>
                <a:ext uri="{FF2B5EF4-FFF2-40B4-BE49-F238E27FC236}">
                  <a16:creationId xmlns:a16="http://schemas.microsoft.com/office/drawing/2014/main" id="{B226AE0F-F9DB-DBBB-752A-7C2658B997F6}"/>
                </a:ext>
              </a:extLst>
            </p:cNvPr>
            <p:cNvSpPr/>
            <p:nvPr/>
          </p:nvSpPr>
          <p:spPr>
            <a:xfrm>
              <a:off x="11676440" y="13386884"/>
              <a:ext cx="9582912" cy="8229600"/>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4BE2DF8-7898-4B57-3728-D1F619657472}"/>
                </a:ext>
              </a:extLst>
            </p:cNvPr>
            <p:cNvSpPr txBox="1"/>
            <p:nvPr/>
          </p:nvSpPr>
          <p:spPr>
            <a:xfrm>
              <a:off x="12460251" y="13698470"/>
              <a:ext cx="6518787" cy="1015663"/>
            </a:xfrm>
            <a:prstGeom prst="rect">
              <a:avLst/>
            </a:prstGeom>
            <a:noFill/>
          </p:spPr>
          <p:txBody>
            <a:bodyPr wrap="square" rtlCol="0">
              <a:spAutoFit/>
            </a:bodyPr>
            <a:lstStyle/>
            <a:p>
              <a:r>
                <a:rPr lang="en-US" sz="6000" dirty="0">
                  <a:latin typeface="MoolBoran" panose="020B0100010101010101" pitchFamily="34" charset="0"/>
                  <a:cs typeface="MoolBoran" panose="020B0100010101010101" pitchFamily="34" charset="0"/>
                </a:rPr>
                <a:t>In-Situ Sampling</a:t>
              </a:r>
            </a:p>
          </p:txBody>
        </p:sp>
        <p:sp>
          <p:nvSpPr>
            <p:cNvPr id="41" name="TextBox 40">
              <a:extLst>
                <a:ext uri="{FF2B5EF4-FFF2-40B4-BE49-F238E27FC236}">
                  <a16:creationId xmlns:a16="http://schemas.microsoft.com/office/drawing/2014/main" id="{6FF9217D-BC44-4C30-BD7C-EECE24AECC36}"/>
                </a:ext>
              </a:extLst>
            </p:cNvPr>
            <p:cNvSpPr txBox="1"/>
            <p:nvPr/>
          </p:nvSpPr>
          <p:spPr>
            <a:xfrm>
              <a:off x="12399264" y="14900085"/>
              <a:ext cx="7648422" cy="369332"/>
            </a:xfrm>
            <a:prstGeom prst="rect">
              <a:avLst/>
            </a:prstGeom>
            <a:noFill/>
          </p:spPr>
          <p:txBody>
            <a:bodyPr wrap="square" rtlCol="0">
              <a:spAutoFit/>
            </a:bodyPr>
            <a:lstStyle/>
            <a:p>
              <a:endParaRPr lang="en-US" dirty="0"/>
            </a:p>
          </p:txBody>
        </p:sp>
      </p:grpSp>
      <p:sp>
        <p:nvSpPr>
          <p:cNvPr id="47" name="TextBox 46">
            <a:extLst>
              <a:ext uri="{FF2B5EF4-FFF2-40B4-BE49-F238E27FC236}">
                <a16:creationId xmlns:a16="http://schemas.microsoft.com/office/drawing/2014/main" id="{9C2FC26A-4ABE-56E5-CAA4-7CAD61CA1A04}"/>
              </a:ext>
            </a:extLst>
          </p:cNvPr>
          <p:cNvSpPr txBox="1"/>
          <p:nvPr/>
        </p:nvSpPr>
        <p:spPr>
          <a:xfrm>
            <a:off x="22672994" y="14795458"/>
            <a:ext cx="8275952" cy="2635044"/>
          </a:xfrm>
          <a:prstGeom prst="rect">
            <a:avLst/>
          </a:prstGeom>
          <a:noFill/>
        </p:spPr>
        <p:txBody>
          <a:bodyPr wrap="square" rtlCol="0">
            <a:spAutoFit/>
          </a:bodyPr>
          <a:lstStyle/>
          <a:p>
            <a:pPr algn="l"/>
            <a:r>
              <a:rPr lang="en-US" sz="3200" b="0" i="0" dirty="0">
                <a:solidFill>
                  <a:srgbClr val="000004"/>
                </a:solidFill>
                <a:effectLst/>
                <a:latin typeface="MoolBoran" panose="020B0100010101010101" pitchFamily="34" charset="0"/>
                <a:cs typeface="MoolBoran" panose="020B0100010101010101" pitchFamily="34" charset="0"/>
              </a:rPr>
              <a:t>Utilizing the Acrobat, we conducted seven transects on </a:t>
            </a:r>
            <a:r>
              <a:rPr lang="en-US" sz="3200" dirty="0">
                <a:solidFill>
                  <a:srgbClr val="000004"/>
                </a:solidFill>
                <a:latin typeface="MoolBoran" panose="020B0100010101010101" pitchFamily="34" charset="0"/>
                <a:cs typeface="MoolBoran" panose="020B0100010101010101" pitchFamily="34" charset="0"/>
              </a:rPr>
              <a:t>May 5, 2023, at the mouth of the inlet. Each transect was 4.5 km long, extending up to 4.5 km offshore. The Acrobat goes up and down in the water like a yo-yo, as it is pulled behind the vessel. This approach enables chlorophyll measurements throughout the first 10 meters of the water column.  </a:t>
            </a:r>
            <a:endParaRPr lang="en-US" sz="3200" b="0" i="0" dirty="0">
              <a:solidFill>
                <a:srgbClr val="000004"/>
              </a:solidFill>
              <a:effectLst/>
              <a:latin typeface="MoolBoran" panose="020B0100010101010101" pitchFamily="34" charset="0"/>
              <a:cs typeface="MoolBoran" panose="020B0100010101010101" pitchFamily="34" charset="0"/>
            </a:endParaRPr>
          </a:p>
        </p:txBody>
      </p:sp>
      <p:grpSp>
        <p:nvGrpSpPr>
          <p:cNvPr id="1091" name="Group 1090">
            <a:extLst>
              <a:ext uri="{FF2B5EF4-FFF2-40B4-BE49-F238E27FC236}">
                <a16:creationId xmlns:a16="http://schemas.microsoft.com/office/drawing/2014/main" id="{B38B683C-00A0-1EF1-00F9-C8798A05101E}"/>
              </a:ext>
            </a:extLst>
          </p:cNvPr>
          <p:cNvGrpSpPr/>
          <p:nvPr/>
        </p:nvGrpSpPr>
        <p:grpSpPr>
          <a:xfrm>
            <a:off x="6084385" y="22372973"/>
            <a:ext cx="4391644" cy="5329803"/>
            <a:chOff x="6084385" y="22372973"/>
            <a:chExt cx="4391644" cy="5329803"/>
          </a:xfrm>
        </p:grpSpPr>
        <p:pic>
          <p:nvPicPr>
            <p:cNvPr id="1080" name="Picture 1079" descr="A graph with lines and numbers&#10;&#10;Description automatically generated">
              <a:extLst>
                <a:ext uri="{FF2B5EF4-FFF2-40B4-BE49-F238E27FC236}">
                  <a16:creationId xmlns:a16="http://schemas.microsoft.com/office/drawing/2014/main" id="{4C9151AB-7D08-603F-F4C0-BE43B933B93A}"/>
                </a:ext>
              </a:extLst>
            </p:cNvPr>
            <p:cNvPicPr>
              <a:picLocks noChangeAspect="1"/>
            </p:cNvPicPr>
            <p:nvPr/>
          </p:nvPicPr>
          <p:blipFill rotWithShape="1">
            <a:blip r:embed="rId14"/>
            <a:srcRect r="25150"/>
            <a:stretch/>
          </p:blipFill>
          <p:spPr>
            <a:xfrm>
              <a:off x="6084385" y="25259478"/>
              <a:ext cx="4391644" cy="2443298"/>
            </a:xfrm>
            <a:prstGeom prst="rect">
              <a:avLst/>
            </a:prstGeom>
          </p:spPr>
        </p:pic>
        <p:pic>
          <p:nvPicPr>
            <p:cNvPr id="1090" name="Picture 1089" descr="A map of a beach&#10;&#10;Description automatically generated">
              <a:extLst>
                <a:ext uri="{FF2B5EF4-FFF2-40B4-BE49-F238E27FC236}">
                  <a16:creationId xmlns:a16="http://schemas.microsoft.com/office/drawing/2014/main" id="{2301C5ED-AA36-BE88-391D-BA93E02F8E1F}"/>
                </a:ext>
              </a:extLst>
            </p:cNvPr>
            <p:cNvPicPr>
              <a:picLocks noChangeAspect="1"/>
            </p:cNvPicPr>
            <p:nvPr/>
          </p:nvPicPr>
          <p:blipFill>
            <a:blip r:embed="rId15"/>
            <a:stretch>
              <a:fillRect/>
            </a:stretch>
          </p:blipFill>
          <p:spPr>
            <a:xfrm>
              <a:off x="6296016" y="22372973"/>
              <a:ext cx="3386594" cy="2852165"/>
            </a:xfrm>
            <a:prstGeom prst="rect">
              <a:avLst/>
            </a:prstGeom>
          </p:spPr>
        </p:pic>
        <p:pic>
          <p:nvPicPr>
            <p:cNvPr id="1082" name="Picture 1081" descr="A graph with lines and numbers&#10;&#10;Description automatically generated">
              <a:extLst>
                <a:ext uri="{FF2B5EF4-FFF2-40B4-BE49-F238E27FC236}">
                  <a16:creationId xmlns:a16="http://schemas.microsoft.com/office/drawing/2014/main" id="{1B370A0D-50E6-AC08-EEBE-F99ACB8E87C5}"/>
                </a:ext>
              </a:extLst>
            </p:cNvPr>
            <p:cNvPicPr>
              <a:picLocks noChangeAspect="1"/>
            </p:cNvPicPr>
            <p:nvPr/>
          </p:nvPicPr>
          <p:blipFill rotWithShape="1">
            <a:blip r:embed="rId14"/>
            <a:srcRect l="74711" t="6067" r="371" b="72283"/>
            <a:stretch/>
          </p:blipFill>
          <p:spPr>
            <a:xfrm>
              <a:off x="9351082" y="24959066"/>
              <a:ext cx="1124705" cy="406926"/>
            </a:xfrm>
            <a:prstGeom prst="rect">
              <a:avLst/>
            </a:prstGeom>
          </p:spPr>
        </p:pic>
      </p:grpSp>
      <p:sp>
        <p:nvSpPr>
          <p:cNvPr id="15" name="TextBox 14">
            <a:extLst>
              <a:ext uri="{FF2B5EF4-FFF2-40B4-BE49-F238E27FC236}">
                <a16:creationId xmlns:a16="http://schemas.microsoft.com/office/drawing/2014/main" id="{E39F6980-3150-0D59-D5A5-1B2F5E5E1FB4}"/>
              </a:ext>
            </a:extLst>
          </p:cNvPr>
          <p:cNvSpPr txBox="1"/>
          <p:nvPr/>
        </p:nvSpPr>
        <p:spPr>
          <a:xfrm>
            <a:off x="1385066" y="22520088"/>
            <a:ext cx="4748512" cy="5509200"/>
          </a:xfrm>
          <a:prstGeom prst="rect">
            <a:avLst/>
          </a:prstGeom>
          <a:noFill/>
        </p:spPr>
        <p:txBody>
          <a:bodyPr wrap="square" rtlCol="0">
            <a:spAutoFit/>
          </a:bodyPr>
          <a:lstStyle/>
          <a:p>
            <a:pPr algn="l"/>
            <a:r>
              <a:rPr lang="en-US" sz="3200" dirty="0">
                <a:solidFill>
                  <a:srgbClr val="000004"/>
                </a:solidFill>
                <a:latin typeface="MoolBoran" panose="020B0100010101010101" pitchFamily="34" charset="0"/>
                <a:cs typeface="MoolBoran" panose="020B0100010101010101" pitchFamily="34" charset="0"/>
              </a:rPr>
              <a:t>The water column in coastal areas like Masonboro Inlet is vertically heterogenous, characterized by varying conditions such as temperature, salinity, and nutrient concentrations at different depths, driven by factors like sunlight penetration, freshwater inflows, and tidal mixing. This stratification is vital for the ecological health of the estuary, influencing the distribution and behavior of marine life.</a:t>
            </a:r>
            <a:endParaRPr lang="en-US" sz="3200" b="0" i="0" dirty="0">
              <a:solidFill>
                <a:srgbClr val="000004"/>
              </a:solidFill>
              <a:effectLst/>
              <a:latin typeface="MoolBoran" panose="020B0100010101010101" pitchFamily="34" charset="0"/>
              <a:cs typeface="MoolBoran" panose="020B0100010101010101" pitchFamily="34" charset="0"/>
            </a:endParaRPr>
          </a:p>
        </p:txBody>
      </p:sp>
      <p:grpSp>
        <p:nvGrpSpPr>
          <p:cNvPr id="1146" name="Group 1145">
            <a:extLst>
              <a:ext uri="{FF2B5EF4-FFF2-40B4-BE49-F238E27FC236}">
                <a16:creationId xmlns:a16="http://schemas.microsoft.com/office/drawing/2014/main" id="{73B1712A-2489-9115-3E8B-C14771C3A0B7}"/>
              </a:ext>
            </a:extLst>
          </p:cNvPr>
          <p:cNvGrpSpPr/>
          <p:nvPr/>
        </p:nvGrpSpPr>
        <p:grpSpPr>
          <a:xfrm>
            <a:off x="22685192" y="17724114"/>
            <a:ext cx="8669328" cy="7232505"/>
            <a:chOff x="22646847" y="17592904"/>
            <a:chExt cx="8669328" cy="7232505"/>
          </a:xfrm>
        </p:grpSpPr>
        <p:pic>
          <p:nvPicPr>
            <p:cNvPr id="46" name="Picture 45" descr="A person holding a machine in the air&#10;&#10;Description automatically generated">
              <a:extLst>
                <a:ext uri="{FF2B5EF4-FFF2-40B4-BE49-F238E27FC236}">
                  <a16:creationId xmlns:a16="http://schemas.microsoft.com/office/drawing/2014/main" id="{0BB92A02-B32A-459D-B4E2-EA266A150AE6}"/>
                </a:ext>
              </a:extLst>
            </p:cNvPr>
            <p:cNvPicPr>
              <a:picLocks noChangeAspect="1"/>
            </p:cNvPicPr>
            <p:nvPr/>
          </p:nvPicPr>
          <p:blipFill rotWithShape="1">
            <a:blip r:embed="rId16"/>
            <a:srcRect l="14594" t="21622" r="3078"/>
            <a:stretch/>
          </p:blipFill>
          <p:spPr>
            <a:xfrm>
              <a:off x="22646847" y="17747678"/>
              <a:ext cx="2431432" cy="2260590"/>
            </a:xfrm>
            <a:prstGeom prst="rect">
              <a:avLst/>
            </a:prstGeom>
          </p:spPr>
        </p:pic>
        <p:pic>
          <p:nvPicPr>
            <p:cNvPr id="1049" name="Picture 1048" descr="A map of a sea&#10;&#10;Description automatically generated">
              <a:extLst>
                <a:ext uri="{FF2B5EF4-FFF2-40B4-BE49-F238E27FC236}">
                  <a16:creationId xmlns:a16="http://schemas.microsoft.com/office/drawing/2014/main" id="{C529A091-5943-0815-C4A1-1B9B10339A36}"/>
                </a:ext>
              </a:extLst>
            </p:cNvPr>
            <p:cNvPicPr>
              <a:picLocks noChangeAspect="1"/>
            </p:cNvPicPr>
            <p:nvPr/>
          </p:nvPicPr>
          <p:blipFill>
            <a:blip r:embed="rId17"/>
            <a:stretch>
              <a:fillRect/>
            </a:stretch>
          </p:blipFill>
          <p:spPr>
            <a:xfrm>
              <a:off x="25239478" y="17592904"/>
              <a:ext cx="2660447" cy="2380583"/>
            </a:xfrm>
            <a:prstGeom prst="rect">
              <a:avLst/>
            </a:prstGeom>
          </p:spPr>
        </p:pic>
        <p:grpSp>
          <p:nvGrpSpPr>
            <p:cNvPr id="1145" name="Group 1144">
              <a:extLst>
                <a:ext uri="{FF2B5EF4-FFF2-40B4-BE49-F238E27FC236}">
                  <a16:creationId xmlns:a16="http://schemas.microsoft.com/office/drawing/2014/main" id="{AF88B1D7-1F85-47DF-DCC7-790283F4222E}"/>
                </a:ext>
              </a:extLst>
            </p:cNvPr>
            <p:cNvGrpSpPr/>
            <p:nvPr/>
          </p:nvGrpSpPr>
          <p:grpSpPr>
            <a:xfrm>
              <a:off x="22654606" y="17711990"/>
              <a:ext cx="8661569" cy="7113419"/>
              <a:chOff x="22654606" y="17711990"/>
              <a:chExt cx="8661569" cy="7113419"/>
            </a:xfrm>
          </p:grpSpPr>
          <p:pic>
            <p:nvPicPr>
              <p:cNvPr id="1078" name="Picture 1077" descr="A green and black text&#10;&#10;Description automatically generated">
                <a:extLst>
                  <a:ext uri="{FF2B5EF4-FFF2-40B4-BE49-F238E27FC236}">
                    <a16:creationId xmlns:a16="http://schemas.microsoft.com/office/drawing/2014/main" id="{81C75199-DBED-969F-C4EF-3581EC94B07D}"/>
                  </a:ext>
                </a:extLst>
              </p:cNvPr>
              <p:cNvPicPr>
                <a:picLocks noChangeAspect="1"/>
              </p:cNvPicPr>
              <p:nvPr/>
            </p:nvPicPr>
            <p:blipFill>
              <a:blip r:embed="rId18"/>
              <a:stretch>
                <a:fillRect/>
              </a:stretch>
            </p:blipFill>
            <p:spPr>
              <a:xfrm>
                <a:off x="30566836" y="18312316"/>
                <a:ext cx="749339" cy="5468582"/>
              </a:xfrm>
              <a:prstGeom prst="rect">
                <a:avLst/>
              </a:prstGeom>
            </p:spPr>
          </p:pic>
          <p:pic>
            <p:nvPicPr>
              <p:cNvPr id="1093" name="Picture 1092" descr="A graph of a graph showing a gradient of a gradient of a gradient&#10;&#10;Description automatically generated with medium confidence">
                <a:extLst>
                  <a:ext uri="{FF2B5EF4-FFF2-40B4-BE49-F238E27FC236}">
                    <a16:creationId xmlns:a16="http://schemas.microsoft.com/office/drawing/2014/main" id="{F61B45E6-7A99-9A02-F25A-D79257EC20BC}"/>
                  </a:ext>
                </a:extLst>
              </p:cNvPr>
              <p:cNvPicPr>
                <a:picLocks noChangeAspect="1"/>
              </p:cNvPicPr>
              <p:nvPr/>
            </p:nvPicPr>
            <p:blipFill>
              <a:blip r:embed="rId19"/>
              <a:stretch>
                <a:fillRect/>
              </a:stretch>
            </p:blipFill>
            <p:spPr>
              <a:xfrm>
                <a:off x="27944165" y="17711990"/>
                <a:ext cx="2460233" cy="2307857"/>
              </a:xfrm>
              <a:prstGeom prst="rect">
                <a:avLst/>
              </a:prstGeom>
            </p:spPr>
          </p:pic>
          <p:pic>
            <p:nvPicPr>
              <p:cNvPr id="1095" name="Picture 1094" descr="A green and grey graph&#10;&#10;Description automatically generated">
                <a:extLst>
                  <a:ext uri="{FF2B5EF4-FFF2-40B4-BE49-F238E27FC236}">
                    <a16:creationId xmlns:a16="http://schemas.microsoft.com/office/drawing/2014/main" id="{4F0148A0-E8AF-206F-00AB-FC5A3AF1CF44}"/>
                  </a:ext>
                </a:extLst>
              </p:cNvPr>
              <p:cNvPicPr>
                <a:picLocks noChangeAspect="1"/>
              </p:cNvPicPr>
              <p:nvPr/>
            </p:nvPicPr>
            <p:blipFill>
              <a:blip r:embed="rId20"/>
              <a:stretch>
                <a:fillRect/>
              </a:stretch>
            </p:blipFill>
            <p:spPr>
              <a:xfrm>
                <a:off x="22654606" y="20071757"/>
                <a:ext cx="2460233" cy="2307857"/>
              </a:xfrm>
              <a:prstGeom prst="rect">
                <a:avLst/>
              </a:prstGeom>
            </p:spPr>
          </p:pic>
          <p:pic>
            <p:nvPicPr>
              <p:cNvPr id="1097" name="Picture 1096" descr="A green and white graph&#10;&#10;Description automatically generated">
                <a:extLst>
                  <a:ext uri="{FF2B5EF4-FFF2-40B4-BE49-F238E27FC236}">
                    <a16:creationId xmlns:a16="http://schemas.microsoft.com/office/drawing/2014/main" id="{33A25A24-8ED3-0A0E-749C-D157112C47EC}"/>
                  </a:ext>
                </a:extLst>
              </p:cNvPr>
              <p:cNvPicPr>
                <a:picLocks noChangeAspect="1"/>
              </p:cNvPicPr>
              <p:nvPr/>
            </p:nvPicPr>
            <p:blipFill>
              <a:blip r:embed="rId21"/>
              <a:stretch>
                <a:fillRect/>
              </a:stretch>
            </p:blipFill>
            <p:spPr>
              <a:xfrm>
                <a:off x="25277277" y="20081021"/>
                <a:ext cx="2460233" cy="2307857"/>
              </a:xfrm>
              <a:prstGeom prst="rect">
                <a:avLst/>
              </a:prstGeom>
            </p:spPr>
          </p:pic>
          <p:pic>
            <p:nvPicPr>
              <p:cNvPr id="1099" name="Picture 1098" descr="A graph of a graph of a graph&#10;&#10;Description automatically generated with medium confidence">
                <a:extLst>
                  <a:ext uri="{FF2B5EF4-FFF2-40B4-BE49-F238E27FC236}">
                    <a16:creationId xmlns:a16="http://schemas.microsoft.com/office/drawing/2014/main" id="{4B34FD01-009B-696C-DD49-23BD262EBE0B}"/>
                  </a:ext>
                </a:extLst>
              </p:cNvPr>
              <p:cNvPicPr>
                <a:picLocks noChangeAspect="1"/>
              </p:cNvPicPr>
              <p:nvPr/>
            </p:nvPicPr>
            <p:blipFill>
              <a:blip r:embed="rId22"/>
              <a:stretch>
                <a:fillRect/>
              </a:stretch>
            </p:blipFill>
            <p:spPr>
              <a:xfrm>
                <a:off x="27944165" y="20070722"/>
                <a:ext cx="2460233" cy="2307857"/>
              </a:xfrm>
              <a:prstGeom prst="rect">
                <a:avLst/>
              </a:prstGeom>
            </p:spPr>
          </p:pic>
          <p:pic>
            <p:nvPicPr>
              <p:cNvPr id="1101" name="Picture 1100" descr="A green and grey graph&#10;&#10;Description automatically generated">
                <a:extLst>
                  <a:ext uri="{FF2B5EF4-FFF2-40B4-BE49-F238E27FC236}">
                    <a16:creationId xmlns:a16="http://schemas.microsoft.com/office/drawing/2014/main" id="{B28D7138-8F6E-A9FE-6A0B-E21032DCF7CD}"/>
                  </a:ext>
                </a:extLst>
              </p:cNvPr>
              <p:cNvPicPr>
                <a:picLocks noChangeAspect="1"/>
              </p:cNvPicPr>
              <p:nvPr/>
            </p:nvPicPr>
            <p:blipFill>
              <a:blip r:embed="rId23"/>
              <a:stretch>
                <a:fillRect/>
              </a:stretch>
            </p:blipFill>
            <p:spPr>
              <a:xfrm>
                <a:off x="22654606" y="22464294"/>
                <a:ext cx="2460233" cy="2307857"/>
              </a:xfrm>
              <a:prstGeom prst="rect">
                <a:avLst/>
              </a:prstGeom>
            </p:spPr>
          </p:pic>
          <p:pic>
            <p:nvPicPr>
              <p:cNvPr id="1103" name="Picture 1102" descr="A green and grey graph&#10;&#10;Description automatically generated">
                <a:extLst>
                  <a:ext uri="{FF2B5EF4-FFF2-40B4-BE49-F238E27FC236}">
                    <a16:creationId xmlns:a16="http://schemas.microsoft.com/office/drawing/2014/main" id="{94006207-F26B-3D4B-DC52-85B253FE2E77}"/>
                  </a:ext>
                </a:extLst>
              </p:cNvPr>
              <p:cNvPicPr>
                <a:picLocks noChangeAspect="1"/>
              </p:cNvPicPr>
              <p:nvPr/>
            </p:nvPicPr>
            <p:blipFill>
              <a:blip r:embed="rId24"/>
              <a:stretch>
                <a:fillRect/>
              </a:stretch>
            </p:blipFill>
            <p:spPr>
              <a:xfrm>
                <a:off x="25299706" y="22514251"/>
                <a:ext cx="2460233" cy="2307857"/>
              </a:xfrm>
              <a:prstGeom prst="rect">
                <a:avLst/>
              </a:prstGeom>
            </p:spPr>
          </p:pic>
          <p:pic>
            <p:nvPicPr>
              <p:cNvPr id="1105" name="Picture 1104" descr="A green and black graph&#10;&#10;Description automatically generated">
                <a:extLst>
                  <a:ext uri="{FF2B5EF4-FFF2-40B4-BE49-F238E27FC236}">
                    <a16:creationId xmlns:a16="http://schemas.microsoft.com/office/drawing/2014/main" id="{AA383C8C-5AC2-D574-AEB5-3C2F26E87118}"/>
                  </a:ext>
                </a:extLst>
              </p:cNvPr>
              <p:cNvPicPr>
                <a:picLocks noChangeAspect="1"/>
              </p:cNvPicPr>
              <p:nvPr/>
            </p:nvPicPr>
            <p:blipFill>
              <a:blip r:embed="rId25"/>
              <a:stretch>
                <a:fillRect/>
              </a:stretch>
            </p:blipFill>
            <p:spPr>
              <a:xfrm>
                <a:off x="27944165" y="22523492"/>
                <a:ext cx="2460233" cy="2301917"/>
              </a:xfrm>
              <a:prstGeom prst="rect">
                <a:avLst/>
              </a:prstGeom>
            </p:spPr>
          </p:pic>
        </p:grpSp>
      </p:grpSp>
      <p:grpSp>
        <p:nvGrpSpPr>
          <p:cNvPr id="1137" name="Group 1136">
            <a:extLst>
              <a:ext uri="{FF2B5EF4-FFF2-40B4-BE49-F238E27FC236}">
                <a16:creationId xmlns:a16="http://schemas.microsoft.com/office/drawing/2014/main" id="{922CC348-1450-4F7D-DCC1-F157679DACE8}"/>
              </a:ext>
            </a:extLst>
          </p:cNvPr>
          <p:cNvGrpSpPr/>
          <p:nvPr/>
        </p:nvGrpSpPr>
        <p:grpSpPr>
          <a:xfrm>
            <a:off x="1684579" y="30393291"/>
            <a:ext cx="12609467" cy="5357101"/>
            <a:chOff x="1629740" y="30785041"/>
            <a:chExt cx="12518347" cy="5318389"/>
          </a:xfrm>
        </p:grpSpPr>
        <p:pic>
          <p:nvPicPr>
            <p:cNvPr id="1127" name="Picture 1126" descr="A graph with blue dots and a red line&#10;&#10;Description automatically generated">
              <a:extLst>
                <a:ext uri="{FF2B5EF4-FFF2-40B4-BE49-F238E27FC236}">
                  <a16:creationId xmlns:a16="http://schemas.microsoft.com/office/drawing/2014/main" id="{AD881882-3EB1-A448-61CB-A4E58B18791B}"/>
                </a:ext>
              </a:extLst>
            </p:cNvPr>
            <p:cNvPicPr>
              <a:picLocks noChangeAspect="1"/>
            </p:cNvPicPr>
            <p:nvPr/>
          </p:nvPicPr>
          <p:blipFill>
            <a:blip r:embed="rId26"/>
            <a:stretch>
              <a:fillRect/>
            </a:stretch>
          </p:blipFill>
          <p:spPr>
            <a:xfrm>
              <a:off x="1629740" y="30785041"/>
              <a:ext cx="4120974" cy="2633403"/>
            </a:xfrm>
            <a:prstGeom prst="rect">
              <a:avLst/>
            </a:prstGeom>
          </p:spPr>
        </p:pic>
        <p:pic>
          <p:nvPicPr>
            <p:cNvPr id="1129" name="Picture 1128" descr="A graph with a red line and blue dots&#10;&#10;Description automatically generated">
              <a:extLst>
                <a:ext uri="{FF2B5EF4-FFF2-40B4-BE49-F238E27FC236}">
                  <a16:creationId xmlns:a16="http://schemas.microsoft.com/office/drawing/2014/main" id="{3927A3E2-30C3-CE4F-1BA7-4D008F79BF03}"/>
                </a:ext>
              </a:extLst>
            </p:cNvPr>
            <p:cNvPicPr>
              <a:picLocks noChangeAspect="1"/>
            </p:cNvPicPr>
            <p:nvPr/>
          </p:nvPicPr>
          <p:blipFill>
            <a:blip r:embed="rId27"/>
            <a:stretch>
              <a:fillRect/>
            </a:stretch>
          </p:blipFill>
          <p:spPr>
            <a:xfrm>
              <a:off x="5851995" y="30789092"/>
              <a:ext cx="4120974" cy="2646312"/>
            </a:xfrm>
            <a:prstGeom prst="rect">
              <a:avLst/>
            </a:prstGeom>
          </p:spPr>
        </p:pic>
        <p:pic>
          <p:nvPicPr>
            <p:cNvPr id="1131" name="Picture 1130" descr="A graph of blue dots&#10;&#10;Description automatically generated">
              <a:extLst>
                <a:ext uri="{FF2B5EF4-FFF2-40B4-BE49-F238E27FC236}">
                  <a16:creationId xmlns:a16="http://schemas.microsoft.com/office/drawing/2014/main" id="{1A274ED2-CC9D-0B94-A9C9-A12716750B80}"/>
                </a:ext>
              </a:extLst>
            </p:cNvPr>
            <p:cNvPicPr>
              <a:picLocks noChangeAspect="1"/>
            </p:cNvPicPr>
            <p:nvPr/>
          </p:nvPicPr>
          <p:blipFill>
            <a:blip r:embed="rId28"/>
            <a:stretch>
              <a:fillRect/>
            </a:stretch>
          </p:blipFill>
          <p:spPr>
            <a:xfrm>
              <a:off x="10074248" y="30789092"/>
              <a:ext cx="4073839" cy="2646312"/>
            </a:xfrm>
            <a:prstGeom prst="rect">
              <a:avLst/>
            </a:prstGeom>
          </p:spPr>
        </p:pic>
        <p:pic>
          <p:nvPicPr>
            <p:cNvPr id="1133" name="Picture 1132" descr="A graph with blue dots and red line&#10;&#10;Description automatically generated">
              <a:extLst>
                <a:ext uri="{FF2B5EF4-FFF2-40B4-BE49-F238E27FC236}">
                  <a16:creationId xmlns:a16="http://schemas.microsoft.com/office/drawing/2014/main" id="{152EACD6-2813-3281-C7E2-076E9E2FA5B3}"/>
                </a:ext>
              </a:extLst>
            </p:cNvPr>
            <p:cNvPicPr>
              <a:picLocks noChangeAspect="1"/>
            </p:cNvPicPr>
            <p:nvPr/>
          </p:nvPicPr>
          <p:blipFill>
            <a:blip r:embed="rId29"/>
            <a:stretch>
              <a:fillRect/>
            </a:stretch>
          </p:blipFill>
          <p:spPr>
            <a:xfrm>
              <a:off x="3840066" y="33465737"/>
              <a:ext cx="4120975" cy="2637693"/>
            </a:xfrm>
            <a:prstGeom prst="rect">
              <a:avLst/>
            </a:prstGeom>
          </p:spPr>
        </p:pic>
        <p:pic>
          <p:nvPicPr>
            <p:cNvPr id="1135" name="Picture 1134" descr="A graph with blue dots and a red line&#10;&#10;Description automatically generated">
              <a:extLst>
                <a:ext uri="{FF2B5EF4-FFF2-40B4-BE49-F238E27FC236}">
                  <a16:creationId xmlns:a16="http://schemas.microsoft.com/office/drawing/2014/main" id="{D9123EE5-0FEA-97D4-7C4E-B717DD01412F}"/>
                </a:ext>
              </a:extLst>
            </p:cNvPr>
            <p:cNvPicPr>
              <a:picLocks noChangeAspect="1"/>
            </p:cNvPicPr>
            <p:nvPr/>
          </p:nvPicPr>
          <p:blipFill>
            <a:blip r:embed="rId30"/>
            <a:stretch>
              <a:fillRect/>
            </a:stretch>
          </p:blipFill>
          <p:spPr>
            <a:xfrm>
              <a:off x="8023861" y="33435404"/>
              <a:ext cx="4100774" cy="2646312"/>
            </a:xfrm>
            <a:prstGeom prst="rect">
              <a:avLst/>
            </a:prstGeom>
          </p:spPr>
        </p:pic>
      </p:grpSp>
      <p:sp>
        <p:nvSpPr>
          <p:cNvPr id="1139" name="TextBox 1138">
            <a:extLst>
              <a:ext uri="{FF2B5EF4-FFF2-40B4-BE49-F238E27FC236}">
                <a16:creationId xmlns:a16="http://schemas.microsoft.com/office/drawing/2014/main" id="{E09DDB8E-E6D7-732F-33A7-4F7991C2D993}"/>
              </a:ext>
            </a:extLst>
          </p:cNvPr>
          <p:cNvSpPr txBox="1"/>
          <p:nvPr/>
        </p:nvSpPr>
        <p:spPr>
          <a:xfrm>
            <a:off x="14797177" y="30133688"/>
            <a:ext cx="5910086" cy="5509200"/>
          </a:xfrm>
          <a:prstGeom prst="rect">
            <a:avLst/>
          </a:prstGeom>
          <a:noFill/>
        </p:spPr>
        <p:txBody>
          <a:bodyPr wrap="square" rtlCol="0">
            <a:spAutoFit/>
          </a:bodyPr>
          <a:lstStyle/>
          <a:p>
            <a:r>
              <a:rPr lang="en-US" sz="3200" dirty="0">
                <a:solidFill>
                  <a:srgbClr val="000004"/>
                </a:solidFill>
                <a:latin typeface="MoolBoran" panose="020B0100010101010101" pitchFamily="34" charset="0"/>
                <a:cs typeface="MoolBoran" panose="020B0100010101010101" pitchFamily="34" charset="0"/>
              </a:rPr>
              <a:t>Initial regression analysis shows varying degrees of correlation between satellite and in situ chlorophyll measurements. While some satellite data align moderately with ground truth (e.g., Hawkeye), others exhibit substantial deviations, as indicated by high Mean Absolute Percentage Error (MAPE) and low R² values. These discrepancies underscore the challenges in satellite-based chlorophyll estimation, potentially due to atmospheric interference, sensor accuracy, or the complex nature of coastal waters.</a:t>
            </a:r>
            <a:endParaRPr lang="en-US" sz="3200" b="0" i="0" dirty="0">
              <a:solidFill>
                <a:srgbClr val="000004"/>
              </a:solidFill>
              <a:effectLst/>
              <a:latin typeface="MoolBoran" panose="020B0100010101010101" pitchFamily="34" charset="0"/>
              <a:cs typeface="MoolBoran" panose="020B0100010101010101" pitchFamily="34" charset="0"/>
            </a:endParaRPr>
          </a:p>
        </p:txBody>
      </p:sp>
      <p:grpSp>
        <p:nvGrpSpPr>
          <p:cNvPr id="1147" name="Group 1146">
            <a:extLst>
              <a:ext uri="{FF2B5EF4-FFF2-40B4-BE49-F238E27FC236}">
                <a16:creationId xmlns:a16="http://schemas.microsoft.com/office/drawing/2014/main" id="{AC5DDBFE-3632-D068-2BDC-2AEFB16AB6E8}"/>
              </a:ext>
            </a:extLst>
          </p:cNvPr>
          <p:cNvGrpSpPr/>
          <p:nvPr/>
        </p:nvGrpSpPr>
        <p:grpSpPr>
          <a:xfrm>
            <a:off x="1101350" y="36561315"/>
            <a:ext cx="20396267" cy="2639160"/>
            <a:chOff x="1127426" y="36276153"/>
            <a:chExt cx="20396267" cy="2639160"/>
          </a:xfrm>
        </p:grpSpPr>
        <p:sp>
          <p:nvSpPr>
            <p:cNvPr id="1138" name="Rounded Rectangle 1137">
              <a:extLst>
                <a:ext uri="{FF2B5EF4-FFF2-40B4-BE49-F238E27FC236}">
                  <a16:creationId xmlns:a16="http://schemas.microsoft.com/office/drawing/2014/main" id="{5DC6F292-A080-B017-257E-15FD601AFBFE}"/>
                </a:ext>
              </a:extLst>
            </p:cNvPr>
            <p:cNvSpPr/>
            <p:nvPr/>
          </p:nvSpPr>
          <p:spPr>
            <a:xfrm>
              <a:off x="1127426" y="36276153"/>
              <a:ext cx="20396267" cy="232814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0" name="TextBox 1139">
              <a:extLst>
                <a:ext uri="{FF2B5EF4-FFF2-40B4-BE49-F238E27FC236}">
                  <a16:creationId xmlns:a16="http://schemas.microsoft.com/office/drawing/2014/main" id="{6A0E6CC0-74D7-0393-4253-47F04F5B7FA5}"/>
                </a:ext>
              </a:extLst>
            </p:cNvPr>
            <p:cNvSpPr txBox="1"/>
            <p:nvPr/>
          </p:nvSpPr>
          <p:spPr>
            <a:xfrm>
              <a:off x="1696071" y="36544147"/>
              <a:ext cx="7753148" cy="1015663"/>
            </a:xfrm>
            <a:prstGeom prst="rect">
              <a:avLst/>
            </a:prstGeom>
            <a:noFill/>
          </p:spPr>
          <p:txBody>
            <a:bodyPr wrap="square" rtlCol="0">
              <a:spAutoFit/>
            </a:bodyPr>
            <a:lstStyle/>
            <a:p>
              <a:r>
                <a:rPr lang="en-US" sz="6000" dirty="0">
                  <a:latin typeface="MoolBoran" panose="020B0100010101010101" pitchFamily="34" charset="0"/>
                  <a:cs typeface="MoolBoran" panose="020B0100010101010101" pitchFamily="34" charset="0"/>
                </a:rPr>
                <a:t>Acknowledgements and Coauthors</a:t>
              </a:r>
            </a:p>
          </p:txBody>
        </p:sp>
        <p:sp>
          <p:nvSpPr>
            <p:cNvPr id="1141" name="TextBox 1140">
              <a:extLst>
                <a:ext uri="{FF2B5EF4-FFF2-40B4-BE49-F238E27FC236}">
                  <a16:creationId xmlns:a16="http://schemas.microsoft.com/office/drawing/2014/main" id="{41D194A5-6ECA-C780-8487-F68FCE395F07}"/>
                </a:ext>
              </a:extLst>
            </p:cNvPr>
            <p:cNvSpPr txBox="1"/>
            <p:nvPr/>
          </p:nvSpPr>
          <p:spPr>
            <a:xfrm>
              <a:off x="1624615" y="37302348"/>
              <a:ext cx="8073363" cy="1077218"/>
            </a:xfrm>
            <a:prstGeom prst="rect">
              <a:avLst/>
            </a:prstGeom>
            <a:noFill/>
          </p:spPr>
          <p:txBody>
            <a:bodyPr wrap="square" rtlCol="0">
              <a:spAutoFit/>
            </a:bodyPr>
            <a:lstStyle/>
            <a:p>
              <a:pPr marL="457200" indent="-457200">
                <a:buFont typeface="Arial" panose="020B0604020202020204" pitchFamily="34" charset="0"/>
                <a:buChar char="•"/>
              </a:pPr>
              <a:r>
                <a:rPr lang="en-US" sz="3200" b="0" i="0" dirty="0">
                  <a:solidFill>
                    <a:srgbClr val="000004"/>
                  </a:solidFill>
                  <a:effectLst/>
                  <a:latin typeface="MoolBoran" panose="020B0100010101010101" pitchFamily="34" charset="0"/>
                  <a:cs typeface="MoolBoran" panose="020B0100010101010101" pitchFamily="34" charset="0"/>
                </a:rPr>
                <a:t>Dr. Philip Bresnahan, University of North Carolina-Wilmington</a:t>
              </a:r>
            </a:p>
            <a:p>
              <a:pPr marL="457200" indent="-457200">
                <a:buFont typeface="Arial" panose="020B0604020202020204" pitchFamily="34" charset="0"/>
                <a:buChar char="•"/>
              </a:pPr>
              <a:r>
                <a:rPr lang="en-US" sz="3200" b="0" i="0" dirty="0">
                  <a:solidFill>
                    <a:srgbClr val="000004"/>
                  </a:solidFill>
                  <a:effectLst/>
                  <a:latin typeface="MoolBoran" panose="020B0100010101010101" pitchFamily="34" charset="0"/>
                  <a:cs typeface="MoolBoran" panose="020B0100010101010101" pitchFamily="34" charset="0"/>
                </a:rPr>
                <a:t>Dr. Sara Rivero-Calle, UGA Skidaway Institute of Oceanography</a:t>
              </a:r>
            </a:p>
          </p:txBody>
        </p:sp>
        <p:sp>
          <p:nvSpPr>
            <p:cNvPr id="1142" name="TextBox 1141">
              <a:extLst>
                <a:ext uri="{FF2B5EF4-FFF2-40B4-BE49-F238E27FC236}">
                  <a16:creationId xmlns:a16="http://schemas.microsoft.com/office/drawing/2014/main" id="{87F29F8C-3058-E153-3D43-3CD33B9CD4AC}"/>
                </a:ext>
              </a:extLst>
            </p:cNvPr>
            <p:cNvSpPr txBox="1"/>
            <p:nvPr/>
          </p:nvSpPr>
          <p:spPr>
            <a:xfrm>
              <a:off x="9735799" y="37345653"/>
              <a:ext cx="5033095" cy="1569660"/>
            </a:xfrm>
            <a:prstGeom prst="rect">
              <a:avLst/>
            </a:prstGeom>
            <a:noFill/>
          </p:spPr>
          <p:txBody>
            <a:bodyPr wrap="square" rtlCol="0">
              <a:spAutoFit/>
            </a:bodyPr>
            <a:lstStyle/>
            <a:p>
              <a:pPr marL="457200" indent="-457200">
                <a:buFont typeface="Arial" panose="020B0604020202020204" pitchFamily="34" charset="0"/>
                <a:buChar char="•"/>
              </a:pPr>
              <a:r>
                <a:rPr lang="en-US" sz="3200" b="0" i="0" dirty="0">
                  <a:solidFill>
                    <a:srgbClr val="000004"/>
                  </a:solidFill>
                  <a:effectLst/>
                  <a:latin typeface="MoolBoran" panose="020B0100010101010101" pitchFamily="34" charset="0"/>
                  <a:cs typeface="MoolBoran" panose="020B0100010101010101" pitchFamily="34" charset="0"/>
                </a:rPr>
                <a:t>Dr. Bob Brewin, University of Exeter</a:t>
              </a:r>
            </a:p>
            <a:p>
              <a:pPr marL="457200" indent="-457200">
                <a:buFont typeface="Arial" panose="020B0604020202020204" pitchFamily="34" charset="0"/>
                <a:buChar char="•"/>
              </a:pPr>
              <a:r>
                <a:rPr lang="en-US" sz="3200" b="0" i="0" dirty="0">
                  <a:solidFill>
                    <a:srgbClr val="000004"/>
                  </a:solidFill>
                  <a:effectLst/>
                  <a:latin typeface="MoolBoran" panose="020B0100010101010101" pitchFamily="34" charset="0"/>
                  <a:cs typeface="MoolBoran" panose="020B0100010101010101" pitchFamily="34" charset="0"/>
                </a:rPr>
                <a:t>Dr. Bruce Monger, Cornell University</a:t>
              </a:r>
            </a:p>
            <a:p>
              <a:pPr marL="457200" indent="-457200">
                <a:buFont typeface="Arial" panose="020B0604020202020204" pitchFamily="34" charset="0"/>
                <a:buChar char="•"/>
              </a:pPr>
              <a:endParaRPr lang="en-US" sz="3200" b="0" i="0" dirty="0">
                <a:solidFill>
                  <a:srgbClr val="000004"/>
                </a:solidFill>
                <a:effectLst/>
                <a:latin typeface="MoolBoran" panose="020B0100010101010101" pitchFamily="34" charset="0"/>
                <a:cs typeface="MoolBoran" panose="020B0100010101010101" pitchFamily="34" charset="0"/>
              </a:endParaRPr>
            </a:p>
          </p:txBody>
        </p:sp>
        <p:sp>
          <p:nvSpPr>
            <p:cNvPr id="1143" name="TextBox 1142">
              <a:extLst>
                <a:ext uri="{FF2B5EF4-FFF2-40B4-BE49-F238E27FC236}">
                  <a16:creationId xmlns:a16="http://schemas.microsoft.com/office/drawing/2014/main" id="{F8980F35-F289-E944-893A-A8B382F2DBFA}"/>
                </a:ext>
              </a:extLst>
            </p:cNvPr>
            <p:cNvSpPr txBox="1"/>
            <p:nvPr/>
          </p:nvSpPr>
          <p:spPr>
            <a:xfrm>
              <a:off x="15246012" y="37351465"/>
              <a:ext cx="5033095" cy="1077218"/>
            </a:xfrm>
            <a:prstGeom prst="rect">
              <a:avLst/>
            </a:prstGeom>
            <a:noFill/>
          </p:spPr>
          <p:txBody>
            <a:bodyPr wrap="square" rtlCol="0">
              <a:spAutoFit/>
            </a:bodyPr>
            <a:lstStyle/>
            <a:p>
              <a:pPr marL="457200" indent="-457200">
                <a:buFont typeface="Arial" panose="020B0604020202020204" pitchFamily="34" charset="0"/>
                <a:buChar char="•"/>
              </a:pPr>
              <a:r>
                <a:rPr lang="en-US" sz="3200" b="0" i="0" dirty="0">
                  <a:solidFill>
                    <a:srgbClr val="000004"/>
                  </a:solidFill>
                  <a:effectLst/>
                  <a:latin typeface="MoolBoran" panose="020B0100010101010101" pitchFamily="34" charset="0"/>
                  <a:cs typeface="MoolBoran" panose="020B0100010101010101" pitchFamily="34" charset="0"/>
                </a:rPr>
                <a:t>Thanks to the advisory committee and all who have supported this research.</a:t>
              </a:r>
            </a:p>
          </p:txBody>
        </p:sp>
      </p:grpSp>
      <p:pic>
        <p:nvPicPr>
          <p:cNvPr id="1144" name="Picture 4" descr="Gordon and Betty Moore Foundation - Wikipedia">
            <a:extLst>
              <a:ext uri="{FF2B5EF4-FFF2-40B4-BE49-F238E27FC236}">
                <a16:creationId xmlns:a16="http://schemas.microsoft.com/office/drawing/2014/main" id="{CCC5C67B-62A5-8540-5D48-A50C7BC9944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3634682" y="39491531"/>
            <a:ext cx="7391306" cy="2870290"/>
          </a:xfrm>
          <a:prstGeom prst="rect">
            <a:avLst/>
          </a:prstGeom>
          <a:noFill/>
          <a:extLst>
            <a:ext uri="{909E8E84-426E-40DD-AFC4-6F175D3DCCD1}">
              <a14:hiddenFill xmlns:a14="http://schemas.microsoft.com/office/drawing/2010/main">
                <a:solidFill>
                  <a:srgbClr val="FFFFFF"/>
                </a:solidFill>
              </a14:hiddenFill>
            </a:ext>
          </a:extLst>
        </p:spPr>
      </p:pic>
      <p:sp>
        <p:nvSpPr>
          <p:cNvPr id="1148" name="TextBox 1147">
            <a:extLst>
              <a:ext uri="{FF2B5EF4-FFF2-40B4-BE49-F238E27FC236}">
                <a16:creationId xmlns:a16="http://schemas.microsoft.com/office/drawing/2014/main" id="{75D8FD17-C52C-129A-7E01-744E7F4BC17C}"/>
              </a:ext>
            </a:extLst>
          </p:cNvPr>
          <p:cNvSpPr txBox="1"/>
          <p:nvPr/>
        </p:nvSpPr>
        <p:spPr>
          <a:xfrm>
            <a:off x="14498234" y="21321976"/>
            <a:ext cx="184731" cy="369332"/>
          </a:xfrm>
          <a:prstGeom prst="rect">
            <a:avLst/>
          </a:prstGeom>
          <a:noFill/>
        </p:spPr>
        <p:txBody>
          <a:bodyPr wrap="none" rtlCol="0">
            <a:spAutoFit/>
          </a:bodyPr>
          <a:lstStyle/>
          <a:p>
            <a:endParaRPr lang="en-US"/>
          </a:p>
        </p:txBody>
      </p:sp>
      <p:grpSp>
        <p:nvGrpSpPr>
          <p:cNvPr id="1152" name="Group 1151">
            <a:extLst>
              <a:ext uri="{FF2B5EF4-FFF2-40B4-BE49-F238E27FC236}">
                <a16:creationId xmlns:a16="http://schemas.microsoft.com/office/drawing/2014/main" id="{FBBF736F-BB3D-1973-417C-4AA97E598F83}"/>
              </a:ext>
            </a:extLst>
          </p:cNvPr>
          <p:cNvGrpSpPr/>
          <p:nvPr/>
        </p:nvGrpSpPr>
        <p:grpSpPr>
          <a:xfrm>
            <a:off x="11642005" y="13287087"/>
            <a:ext cx="9582912" cy="15239483"/>
            <a:chOff x="11642005" y="13287087"/>
            <a:chExt cx="9582912" cy="15239483"/>
          </a:xfrm>
        </p:grpSpPr>
        <p:grpSp>
          <p:nvGrpSpPr>
            <p:cNvPr id="1150" name="Group 1149">
              <a:extLst>
                <a:ext uri="{FF2B5EF4-FFF2-40B4-BE49-F238E27FC236}">
                  <a16:creationId xmlns:a16="http://schemas.microsoft.com/office/drawing/2014/main" id="{0F58D6F0-2775-6E3A-02CD-ED1C404DD458}"/>
                </a:ext>
              </a:extLst>
            </p:cNvPr>
            <p:cNvGrpSpPr/>
            <p:nvPr/>
          </p:nvGrpSpPr>
          <p:grpSpPr>
            <a:xfrm>
              <a:off x="11642005" y="13287087"/>
              <a:ext cx="9582912" cy="15239483"/>
              <a:chOff x="11642005" y="13287087"/>
              <a:chExt cx="9582912" cy="15239483"/>
            </a:xfrm>
          </p:grpSpPr>
          <p:grpSp>
            <p:nvGrpSpPr>
              <p:cNvPr id="44" name="Group 43">
                <a:extLst>
                  <a:ext uri="{FF2B5EF4-FFF2-40B4-BE49-F238E27FC236}">
                    <a16:creationId xmlns:a16="http://schemas.microsoft.com/office/drawing/2014/main" id="{51A4E9CF-ED52-9D74-D90A-1314A992C792}"/>
                  </a:ext>
                </a:extLst>
              </p:cNvPr>
              <p:cNvGrpSpPr/>
              <p:nvPr/>
            </p:nvGrpSpPr>
            <p:grpSpPr>
              <a:xfrm>
                <a:off x="11642005" y="13287087"/>
                <a:ext cx="9582912" cy="15239483"/>
                <a:chOff x="21949369" y="13224404"/>
                <a:chExt cx="9582912" cy="14939116"/>
              </a:xfrm>
              <a:solidFill>
                <a:srgbClr val="FAFAFA"/>
              </a:solidFill>
            </p:grpSpPr>
            <p:sp>
              <p:nvSpPr>
                <p:cNvPr id="1037" name="Rounded Rectangle 1036">
                  <a:extLst>
                    <a:ext uri="{FF2B5EF4-FFF2-40B4-BE49-F238E27FC236}">
                      <a16:creationId xmlns:a16="http://schemas.microsoft.com/office/drawing/2014/main" id="{1EB85001-6148-AF24-BD2A-66DE8107F562}"/>
                    </a:ext>
                  </a:extLst>
                </p:cNvPr>
                <p:cNvSpPr/>
                <p:nvPr/>
              </p:nvSpPr>
              <p:spPr>
                <a:xfrm>
                  <a:off x="21949369" y="13224404"/>
                  <a:ext cx="9582912" cy="1493911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1B26EB1-0199-4764-4783-054E5E0B81F8}"/>
                    </a:ext>
                  </a:extLst>
                </p:cNvPr>
                <p:cNvSpPr txBox="1"/>
                <p:nvPr/>
              </p:nvSpPr>
              <p:spPr>
                <a:xfrm>
                  <a:off x="22899577" y="13698664"/>
                  <a:ext cx="6518787" cy="1015663"/>
                </a:xfrm>
                <a:prstGeom prst="rect">
                  <a:avLst/>
                </a:prstGeom>
                <a:grpFill/>
              </p:spPr>
              <p:txBody>
                <a:bodyPr wrap="square" rtlCol="0">
                  <a:spAutoFit/>
                </a:bodyPr>
                <a:lstStyle/>
                <a:p>
                  <a:r>
                    <a:rPr lang="en-US" sz="6000" dirty="0">
                      <a:latin typeface="MoolBoran" panose="020B0100010101010101" pitchFamily="34" charset="0"/>
                      <a:cs typeface="MoolBoran" panose="020B0100010101010101" pitchFamily="34" charset="0"/>
                    </a:rPr>
                    <a:t>Study Site – Masonboro Inlet</a:t>
                  </a:r>
                </a:p>
              </p:txBody>
            </p:sp>
            <p:grpSp>
              <p:nvGrpSpPr>
                <p:cNvPr id="30" name="Group 29">
                  <a:extLst>
                    <a:ext uri="{FF2B5EF4-FFF2-40B4-BE49-F238E27FC236}">
                      <a16:creationId xmlns:a16="http://schemas.microsoft.com/office/drawing/2014/main" id="{129A721C-165A-AC18-D631-EAA7A6EFCF5F}"/>
                    </a:ext>
                  </a:extLst>
                </p:cNvPr>
                <p:cNvGrpSpPr/>
                <p:nvPr/>
              </p:nvGrpSpPr>
              <p:grpSpPr>
                <a:xfrm>
                  <a:off x="22481565" y="21895866"/>
                  <a:ext cx="8533062" cy="5663828"/>
                  <a:chOff x="22689979" y="14986006"/>
                  <a:chExt cx="7485219" cy="4968322"/>
                </a:xfrm>
                <a:grpFill/>
              </p:grpSpPr>
              <p:pic>
                <p:nvPicPr>
                  <p:cNvPr id="21" name="Picture 20" descr="A long shot of a body of water&#10;&#10;Description automatically generated">
                    <a:extLst>
                      <a:ext uri="{FF2B5EF4-FFF2-40B4-BE49-F238E27FC236}">
                        <a16:creationId xmlns:a16="http://schemas.microsoft.com/office/drawing/2014/main" id="{E8D79D55-D033-4103-72D5-DCBC80B1862E}"/>
                      </a:ext>
                    </a:extLst>
                  </p:cNvPr>
                  <p:cNvPicPr>
                    <a:picLocks noChangeAspect="1"/>
                  </p:cNvPicPr>
                  <p:nvPr/>
                </p:nvPicPr>
                <p:blipFill>
                  <a:blip r:embed="rId32"/>
                  <a:stretch>
                    <a:fillRect/>
                  </a:stretch>
                </p:blipFill>
                <p:spPr>
                  <a:xfrm>
                    <a:off x="22689979" y="14986006"/>
                    <a:ext cx="7485219" cy="4968322"/>
                  </a:xfrm>
                  <a:prstGeom prst="rect">
                    <a:avLst/>
                  </a:prstGeom>
                  <a:grpFill/>
                </p:spPr>
              </p:pic>
              <p:cxnSp>
                <p:nvCxnSpPr>
                  <p:cNvPr id="27" name="Straight Arrow Connector 26">
                    <a:extLst>
                      <a:ext uri="{FF2B5EF4-FFF2-40B4-BE49-F238E27FC236}">
                        <a16:creationId xmlns:a16="http://schemas.microsoft.com/office/drawing/2014/main" id="{01A1CD9E-8EEC-2085-5462-E9CDDADFD38F}"/>
                      </a:ext>
                    </a:extLst>
                  </p:cNvPr>
                  <p:cNvCxnSpPr/>
                  <p:nvPr/>
                </p:nvCxnSpPr>
                <p:spPr>
                  <a:xfrm>
                    <a:off x="24988627" y="18742131"/>
                    <a:ext cx="3056021" cy="0"/>
                  </a:xfrm>
                  <a:prstGeom prst="straightConnector1">
                    <a:avLst/>
                  </a:prstGeom>
                  <a:grpFill/>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5BC1B36-8E38-F66A-21BE-119C98EE89E6}"/>
                      </a:ext>
                    </a:extLst>
                  </p:cNvPr>
                  <p:cNvSpPr txBox="1"/>
                  <p:nvPr/>
                </p:nvSpPr>
                <p:spPr>
                  <a:xfrm>
                    <a:off x="26339862" y="18837845"/>
                    <a:ext cx="583940" cy="323979"/>
                  </a:xfrm>
                  <a:prstGeom prst="rect">
                    <a:avLst/>
                  </a:prstGeom>
                  <a:noFill/>
                </p:spPr>
                <p:txBody>
                  <a:bodyPr wrap="square" rtlCol="0">
                    <a:spAutoFit/>
                  </a:bodyPr>
                  <a:lstStyle/>
                  <a:p>
                    <a:r>
                      <a:rPr lang="en-US" dirty="0">
                        <a:solidFill>
                          <a:schemeClr val="bg1"/>
                        </a:solidFill>
                        <a:latin typeface="MoolBoran" panose="020B0100010101010101" pitchFamily="34" charset="0"/>
                        <a:cs typeface="MoolBoran" panose="020B0100010101010101" pitchFamily="34" charset="0"/>
                      </a:rPr>
                      <a:t>~300 m</a:t>
                    </a:r>
                  </a:p>
                </p:txBody>
              </p:sp>
            </p:grpSp>
            <p:sp>
              <p:nvSpPr>
                <p:cNvPr id="25" name="TextBox 24">
                  <a:extLst>
                    <a:ext uri="{FF2B5EF4-FFF2-40B4-BE49-F238E27FC236}">
                      <a16:creationId xmlns:a16="http://schemas.microsoft.com/office/drawing/2014/main" id="{4882848A-A485-6257-49B7-6AD5E2019DBE}"/>
                    </a:ext>
                  </a:extLst>
                </p:cNvPr>
                <p:cNvSpPr txBox="1"/>
                <p:nvPr/>
              </p:nvSpPr>
              <p:spPr>
                <a:xfrm>
                  <a:off x="27547383" y="14541275"/>
                  <a:ext cx="3467244" cy="7417415"/>
                </a:xfrm>
                <a:prstGeom prst="rect">
                  <a:avLst/>
                </a:prstGeom>
                <a:grpFill/>
              </p:spPr>
              <p:txBody>
                <a:bodyPr wrap="square" rtlCol="0">
                  <a:spAutoFit/>
                </a:bodyPr>
                <a:lstStyle/>
                <a:p>
                  <a:r>
                    <a:rPr lang="en-US" sz="2800" dirty="0">
                      <a:latin typeface="MoolBoran" panose="020B0100010101010101" pitchFamily="34" charset="0"/>
                      <a:cs typeface="MoolBoran" panose="020B0100010101010101" pitchFamily="34" charset="0"/>
                    </a:rPr>
                    <a:t>The Inlet, a part of North Carolina’s National Estuarine Research Reserve, is crucial for coastal stewardship and marine research. Its jetties influence sediment dynamics and shoreline changes, which are vital for the local ecology. The inlets waters and surrounds habitats support diverse wildlife, including important fish nurseries and protected species like sea turtles and shorebirds. The inlet, remaining naturally dynamic, provides essential insights for coastal management and conservation efforts. </a:t>
                  </a:r>
                </a:p>
              </p:txBody>
            </p:sp>
            <p:grpSp>
              <p:nvGrpSpPr>
                <p:cNvPr id="35" name="Group 34">
                  <a:extLst>
                    <a:ext uri="{FF2B5EF4-FFF2-40B4-BE49-F238E27FC236}">
                      <a16:creationId xmlns:a16="http://schemas.microsoft.com/office/drawing/2014/main" id="{0B227909-8A7C-942C-5B3E-6B9751277014}"/>
                    </a:ext>
                  </a:extLst>
                </p:cNvPr>
                <p:cNvGrpSpPr/>
                <p:nvPr/>
              </p:nvGrpSpPr>
              <p:grpSpPr>
                <a:xfrm>
                  <a:off x="22481565" y="14546056"/>
                  <a:ext cx="4826509" cy="7107117"/>
                  <a:chOff x="22673805" y="20478728"/>
                  <a:chExt cx="4657325" cy="6857990"/>
                </a:xfrm>
                <a:grpFill/>
              </p:grpSpPr>
              <p:pic>
                <p:nvPicPr>
                  <p:cNvPr id="29" name="Picture 28" descr="A satellite view of a land&#10;&#10;Description automatically generated">
                    <a:extLst>
                      <a:ext uri="{FF2B5EF4-FFF2-40B4-BE49-F238E27FC236}">
                        <a16:creationId xmlns:a16="http://schemas.microsoft.com/office/drawing/2014/main" id="{981E9B3F-E7A9-684A-10C4-9E783E40844F}"/>
                      </a:ext>
                    </a:extLst>
                  </p:cNvPr>
                  <p:cNvPicPr>
                    <a:picLocks noChangeAspect="1"/>
                  </p:cNvPicPr>
                  <p:nvPr/>
                </p:nvPicPr>
                <p:blipFill rotWithShape="1">
                  <a:blip r:embed="rId33"/>
                  <a:srcRect t="50638" r="-1" b="4818"/>
                  <a:stretch/>
                </p:blipFill>
                <p:spPr>
                  <a:xfrm>
                    <a:off x="22673805" y="20478728"/>
                    <a:ext cx="4657325" cy="6857990"/>
                  </a:xfrm>
                  <a:prstGeom prst="rect">
                    <a:avLst/>
                  </a:prstGeom>
                  <a:grpFill/>
                  <a:ln w="12700">
                    <a:solidFill>
                      <a:schemeClr val="tx1"/>
                    </a:solidFill>
                  </a:ln>
                </p:spPr>
              </p:pic>
              <p:cxnSp>
                <p:nvCxnSpPr>
                  <p:cNvPr id="32" name="Straight Arrow Connector 31">
                    <a:extLst>
                      <a:ext uri="{FF2B5EF4-FFF2-40B4-BE49-F238E27FC236}">
                        <a16:creationId xmlns:a16="http://schemas.microsoft.com/office/drawing/2014/main" id="{988FD38D-7E39-7306-438A-34A3D250F6AC}"/>
                      </a:ext>
                    </a:extLst>
                  </p:cNvPr>
                  <p:cNvCxnSpPr>
                    <a:cxnSpLocks/>
                  </p:cNvCxnSpPr>
                  <p:nvPr/>
                </p:nvCxnSpPr>
                <p:spPr>
                  <a:xfrm flipH="1">
                    <a:off x="24021981" y="26075255"/>
                    <a:ext cx="429141" cy="80524"/>
                  </a:xfrm>
                  <a:prstGeom prst="straightConnector1">
                    <a:avLst/>
                  </a:prstGeom>
                  <a:grpFill/>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49" name="TextBox 1148">
                <a:extLst>
                  <a:ext uri="{FF2B5EF4-FFF2-40B4-BE49-F238E27FC236}">
                    <a16:creationId xmlns:a16="http://schemas.microsoft.com/office/drawing/2014/main" id="{8DE8F408-2B92-5D78-B8CA-DCF0EDD693F3}"/>
                  </a:ext>
                </a:extLst>
              </p:cNvPr>
              <p:cNvSpPr txBox="1"/>
              <p:nvPr/>
            </p:nvSpPr>
            <p:spPr>
              <a:xfrm>
                <a:off x="12366299" y="21619040"/>
                <a:ext cx="2642186" cy="338554"/>
              </a:xfrm>
              <a:prstGeom prst="rect">
                <a:avLst/>
              </a:prstGeom>
              <a:noFill/>
            </p:spPr>
            <p:txBody>
              <a:bodyPr wrap="square" rtlCol="0">
                <a:spAutoFit/>
              </a:bodyPr>
              <a:lstStyle/>
              <a:p>
                <a:pPr algn="l"/>
                <a:r>
                  <a:rPr lang="en-US" sz="1600" dirty="0">
                    <a:solidFill>
                      <a:srgbClr val="FAFAFA"/>
                    </a:solidFill>
                    <a:latin typeface="MoolBoran" panose="020B0100010101010101" pitchFamily="34" charset="0"/>
                    <a:cs typeface="MoolBoran" panose="020B0100010101010101" pitchFamily="34" charset="0"/>
                  </a:rPr>
                  <a:t>NASA Ocean Color </a:t>
                </a:r>
                <a:endParaRPr lang="en-US" sz="1600" b="0" i="0" dirty="0">
                  <a:solidFill>
                    <a:srgbClr val="FAFAFA"/>
                  </a:solidFill>
                  <a:effectLst/>
                  <a:latin typeface="MoolBoran" panose="020B0100010101010101" pitchFamily="34" charset="0"/>
                  <a:cs typeface="MoolBoran" panose="020B0100010101010101" pitchFamily="34" charset="0"/>
                </a:endParaRPr>
              </a:p>
            </p:txBody>
          </p:sp>
        </p:grpSp>
        <p:sp>
          <p:nvSpPr>
            <p:cNvPr id="1151" name="TextBox 1150">
              <a:extLst>
                <a:ext uri="{FF2B5EF4-FFF2-40B4-BE49-F238E27FC236}">
                  <a16:creationId xmlns:a16="http://schemas.microsoft.com/office/drawing/2014/main" id="{51C37377-DA00-6C5A-2FDF-F4CE44E3A28B}"/>
                </a:ext>
              </a:extLst>
            </p:cNvPr>
            <p:cNvSpPr txBox="1"/>
            <p:nvPr/>
          </p:nvSpPr>
          <p:spPr>
            <a:xfrm>
              <a:off x="12306415" y="27572050"/>
              <a:ext cx="2642186" cy="338554"/>
            </a:xfrm>
            <a:prstGeom prst="rect">
              <a:avLst/>
            </a:prstGeom>
            <a:noFill/>
          </p:spPr>
          <p:txBody>
            <a:bodyPr wrap="square" rtlCol="0">
              <a:spAutoFit/>
            </a:bodyPr>
            <a:lstStyle/>
            <a:p>
              <a:pPr algn="l"/>
              <a:r>
                <a:rPr lang="en-US" sz="1600" b="0" i="0" dirty="0">
                  <a:solidFill>
                    <a:srgbClr val="FAFAFA"/>
                  </a:solidFill>
                  <a:effectLst/>
                  <a:latin typeface="MoolBoran" panose="020B0100010101010101" pitchFamily="34" charset="0"/>
                  <a:cs typeface="MoolBoran" panose="020B0100010101010101" pitchFamily="34" charset="0"/>
                </a:rPr>
                <a:t>Marinas.com: Masonboro Inlet</a:t>
              </a:r>
            </a:p>
          </p:txBody>
        </p:sp>
      </p:grpSp>
      <p:sp>
        <p:nvSpPr>
          <p:cNvPr id="1153" name="TextBox 1152">
            <a:extLst>
              <a:ext uri="{FF2B5EF4-FFF2-40B4-BE49-F238E27FC236}">
                <a16:creationId xmlns:a16="http://schemas.microsoft.com/office/drawing/2014/main" id="{A1D02462-F8EB-7433-5881-7521EFC353B2}"/>
              </a:ext>
            </a:extLst>
          </p:cNvPr>
          <p:cNvSpPr txBox="1"/>
          <p:nvPr/>
        </p:nvSpPr>
        <p:spPr>
          <a:xfrm>
            <a:off x="22666321" y="19888684"/>
            <a:ext cx="2642186" cy="338554"/>
          </a:xfrm>
          <a:prstGeom prst="rect">
            <a:avLst/>
          </a:prstGeom>
          <a:noFill/>
        </p:spPr>
        <p:txBody>
          <a:bodyPr wrap="square" rtlCol="0">
            <a:spAutoFit/>
          </a:bodyPr>
          <a:lstStyle/>
          <a:p>
            <a:pPr algn="l"/>
            <a:r>
              <a:rPr lang="en-US" sz="1600" b="0" i="0" dirty="0">
                <a:solidFill>
                  <a:srgbClr val="FAFAFA"/>
                </a:solidFill>
                <a:effectLst/>
                <a:latin typeface="MoolBoran" panose="020B0100010101010101" pitchFamily="34" charset="0"/>
                <a:cs typeface="MoolBoran" panose="020B0100010101010101" pitchFamily="34" charset="0"/>
              </a:rPr>
              <a:t>Sea</a:t>
            </a:r>
            <a:r>
              <a:rPr lang="en-US" sz="1600" dirty="0">
                <a:solidFill>
                  <a:srgbClr val="FAFAFA"/>
                </a:solidFill>
                <a:latin typeface="MoolBoran" panose="020B0100010101010101" pitchFamily="34" charset="0"/>
                <a:cs typeface="MoolBoran" panose="020B0100010101010101" pitchFamily="34" charset="0"/>
              </a:rPr>
              <a:t> Sciences Inc: Acrobat</a:t>
            </a:r>
            <a:endParaRPr lang="en-US" sz="1600" b="0" i="0" dirty="0">
              <a:solidFill>
                <a:srgbClr val="FAFAFA"/>
              </a:solidFill>
              <a:effectLst/>
              <a:latin typeface="MoolBoran" panose="020B0100010101010101" pitchFamily="34" charset="0"/>
              <a:cs typeface="MoolBoran" panose="020B0100010101010101" pitchFamily="34" charset="0"/>
            </a:endParaRPr>
          </a:p>
        </p:txBody>
      </p:sp>
    </p:spTree>
    <p:extLst>
      <p:ext uri="{BB962C8B-B14F-4D97-AF65-F5344CB8AC3E}">
        <p14:creationId xmlns:p14="http://schemas.microsoft.com/office/powerpoint/2010/main" val="4172571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sis Poster_1" id="{D857E0CE-6514-484E-888C-D7FBDB40B13B}" vid="{29B342E1-C996-854E-8E1F-F8EBF24BB36D}"/>
    </a:ext>
  </a:extLst>
</a:theme>
</file>

<file path=docMetadata/LabelInfo.xml><?xml version="1.0" encoding="utf-8"?>
<clbl:labelList xmlns:clbl="http://schemas.microsoft.com/office/2020/mipLabelMetadata">
  <clbl:label id="{22136781-9753-4c75-af28-68a078871ebf}" enabled="0" method="" siteId="{22136781-9753-4c75-af28-68a078871ebf}" removed="1"/>
</clbl:labelList>
</file>

<file path=docProps/app.xml><?xml version="1.0" encoding="utf-8"?>
<Properties xmlns="http://schemas.openxmlformats.org/officeDocument/2006/extended-properties" xmlns:vt="http://schemas.openxmlformats.org/officeDocument/2006/docPropsVTypes">
  <Template>Office Theme</Template>
  <TotalTime>12274</TotalTime>
  <Words>690</Words>
  <Application>Microsoft Macintosh PowerPoint</Application>
  <PresentationFormat>Custom</PresentationFormat>
  <Paragraphs>34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MoolBoran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Mitch Torkelson</dc:creator>
  <cp:lastModifiedBy>Mitch Torkelson</cp:lastModifiedBy>
  <cp:revision>11</cp:revision>
  <dcterms:created xsi:type="dcterms:W3CDTF">2024-02-23T18:53:52Z</dcterms:created>
  <dcterms:modified xsi:type="dcterms:W3CDTF">2024-03-10T18:07:51Z</dcterms:modified>
</cp:coreProperties>
</file>